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43.xml" ContentType="application/vnd.openxmlformats-officedocument.themeOverride+xml"/>
  <Override PartName="/ppt/theme/themeOverride44.xml" ContentType="application/vnd.openxmlformats-officedocument.themeOverride+xml"/>
  <Override PartName="/ppt/theme/themeOverride45.xml" ContentType="application/vnd.openxmlformats-officedocument.themeOverride+xml"/>
  <Override PartName="/ppt/theme/themeOverride46.xml" ContentType="application/vnd.openxmlformats-officedocument.themeOverride+xml"/>
  <Override PartName="/ppt/theme/themeOverride47.xml" ContentType="application/vnd.openxmlformats-officedocument.themeOverride+xml"/>
  <Override PartName="/ppt/theme/themeOverride48.xml" ContentType="application/vnd.openxmlformats-officedocument.themeOverride+xml"/>
  <Override PartName="/ppt/theme/themeOverride49.xml" ContentType="application/vnd.openxmlformats-officedocument.themeOverride+xml"/>
  <Override PartName="/ppt/theme/themeOverride5.xml" ContentType="application/vnd.openxmlformats-officedocument.themeOverride+xml"/>
  <Override PartName="/ppt/theme/themeOverride50.xml" ContentType="application/vnd.openxmlformats-officedocument.themeOverride+xml"/>
  <Override PartName="/ppt/theme/themeOverride51.xml" ContentType="application/vnd.openxmlformats-officedocument.themeOverride+xml"/>
  <Override PartName="/ppt/theme/themeOverride52.xml" ContentType="application/vnd.openxmlformats-officedocument.themeOverride+xml"/>
  <Override PartName="/ppt/theme/themeOverride53.xml" ContentType="application/vnd.openxmlformats-officedocument.themeOverride+xml"/>
  <Override PartName="/ppt/theme/themeOverride54.xml" ContentType="application/vnd.openxmlformats-officedocument.themeOverride+xml"/>
  <Override PartName="/ppt/theme/themeOverride55.xml" ContentType="application/vnd.openxmlformats-officedocument.themeOverride+xml"/>
  <Override PartName="/ppt/theme/themeOverride56.xml" ContentType="application/vnd.openxmlformats-officedocument.themeOverride+xml"/>
  <Override PartName="/ppt/theme/themeOverride57.xml" ContentType="application/vnd.openxmlformats-officedocument.themeOverride+xml"/>
  <Override PartName="/ppt/theme/themeOverride58.xml" ContentType="application/vnd.openxmlformats-officedocument.themeOverride+xml"/>
  <Override PartName="/ppt/theme/themeOverride59.xml" ContentType="application/vnd.openxmlformats-officedocument.themeOverride+xml"/>
  <Override PartName="/ppt/theme/themeOverride6.xml" ContentType="application/vnd.openxmlformats-officedocument.themeOverride+xml"/>
  <Override PartName="/ppt/theme/themeOverride60.xml" ContentType="application/vnd.openxmlformats-officedocument.themeOverride+xml"/>
  <Override PartName="/ppt/theme/themeOverride61.xml" ContentType="application/vnd.openxmlformats-officedocument.themeOverride+xml"/>
  <Override PartName="/ppt/theme/themeOverride62.xml" ContentType="application/vnd.openxmlformats-officedocument.themeOverride+xml"/>
  <Override PartName="/ppt/theme/themeOverride63.xml" ContentType="application/vnd.openxmlformats-officedocument.themeOverride+xml"/>
  <Override PartName="/ppt/theme/themeOverride64.xml" ContentType="application/vnd.openxmlformats-officedocument.themeOverride+xml"/>
  <Override PartName="/ppt/theme/themeOverride65.xml" ContentType="application/vnd.openxmlformats-officedocument.themeOverride+xml"/>
  <Override PartName="/ppt/theme/themeOverride66.xml" ContentType="application/vnd.openxmlformats-officedocument.themeOverride+xml"/>
  <Override PartName="/ppt/theme/themeOverride67.xml" ContentType="application/vnd.openxmlformats-officedocument.themeOverride+xml"/>
  <Override PartName="/ppt/theme/themeOverride68.xml" ContentType="application/vnd.openxmlformats-officedocument.themeOverride+xml"/>
  <Override PartName="/ppt/theme/themeOverride69.xml" ContentType="application/vnd.openxmlformats-officedocument.themeOverride+xml"/>
  <Override PartName="/ppt/theme/themeOverride7.xml" ContentType="application/vnd.openxmlformats-officedocument.themeOverride+xml"/>
  <Override PartName="/ppt/theme/themeOverride70.xml" ContentType="application/vnd.openxmlformats-officedocument.themeOverride+xml"/>
  <Override PartName="/ppt/theme/themeOverride71.xml" ContentType="application/vnd.openxmlformats-officedocument.themeOverride+xml"/>
  <Override PartName="/ppt/theme/themeOverride72.xml" ContentType="application/vnd.openxmlformats-officedocument.themeOverride+xml"/>
  <Override PartName="/ppt/theme/themeOverride73.xml" ContentType="application/vnd.openxmlformats-officedocument.themeOverride+xml"/>
  <Override PartName="/ppt/theme/themeOverride74.xml" ContentType="application/vnd.openxmlformats-officedocument.themeOverride+xml"/>
  <Override PartName="/ppt/theme/themeOverride75.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5"/>
  </p:notesMasterIdLst>
  <p:handoutMasterIdLst>
    <p:handoutMasterId r:id="rId79"/>
  </p:handoutMasterIdLst>
  <p:sldIdLst>
    <p:sldId id="349" r:id="rId3"/>
    <p:sldId id="293" r:id="rId4"/>
    <p:sldId id="346" r:id="rId5"/>
    <p:sldId id="279" r:id="rId6"/>
    <p:sldId id="350" r:id="rId7"/>
    <p:sldId id="285" r:id="rId8"/>
    <p:sldId id="355" r:id="rId9"/>
    <p:sldId id="356" r:id="rId10"/>
    <p:sldId id="393" r:id="rId11"/>
    <p:sldId id="394" r:id="rId12"/>
    <p:sldId id="395" r:id="rId13"/>
    <p:sldId id="396" r:id="rId14"/>
    <p:sldId id="397" r:id="rId15"/>
    <p:sldId id="398" r:id="rId16"/>
    <p:sldId id="351" r:id="rId17"/>
    <p:sldId id="357" r:id="rId18"/>
    <p:sldId id="399" r:id="rId19"/>
    <p:sldId id="400" r:id="rId20"/>
    <p:sldId id="401" r:id="rId21"/>
    <p:sldId id="402" r:id="rId22"/>
    <p:sldId id="403" r:id="rId23"/>
    <p:sldId id="404" r:id="rId24"/>
    <p:sldId id="405" r:id="rId25"/>
    <p:sldId id="406" r:id="rId26"/>
    <p:sldId id="358" r:id="rId27"/>
    <p:sldId id="352" r:id="rId28"/>
    <p:sldId id="407" r:id="rId29"/>
    <p:sldId id="408" r:id="rId30"/>
    <p:sldId id="409" r:id="rId31"/>
    <p:sldId id="410" r:id="rId32"/>
    <p:sldId id="411" r:id="rId33"/>
    <p:sldId id="412" r:id="rId34"/>
    <p:sldId id="413" r:id="rId35"/>
    <p:sldId id="414" r:id="rId36"/>
    <p:sldId id="415" r:id="rId37"/>
    <p:sldId id="369" r:id="rId38"/>
    <p:sldId id="416" r:id="rId39"/>
    <p:sldId id="417" r:id="rId40"/>
    <p:sldId id="418" r:id="rId41"/>
    <p:sldId id="359" r:id="rId42"/>
    <p:sldId id="419" r:id="rId43"/>
    <p:sldId id="420" r:id="rId44"/>
    <p:sldId id="421" r:id="rId45"/>
    <p:sldId id="422" r:id="rId46"/>
    <p:sldId id="307" r:id="rId47"/>
    <p:sldId id="423" r:id="rId48"/>
    <p:sldId id="424" r:id="rId49"/>
    <p:sldId id="426" r:id="rId50"/>
    <p:sldId id="425" r:id="rId51"/>
    <p:sldId id="427" r:id="rId52"/>
    <p:sldId id="428" r:id="rId53"/>
    <p:sldId id="429" r:id="rId54"/>
    <p:sldId id="430" r:id="rId55"/>
    <p:sldId id="431" r:id="rId56"/>
    <p:sldId id="361" r:id="rId57"/>
    <p:sldId id="432" r:id="rId58"/>
    <p:sldId id="433" r:id="rId59"/>
    <p:sldId id="434" r:id="rId60"/>
    <p:sldId id="435" r:id="rId61"/>
    <p:sldId id="436" r:id="rId62"/>
    <p:sldId id="437" r:id="rId63"/>
    <p:sldId id="438" r:id="rId64"/>
    <p:sldId id="443" r:id="rId65"/>
    <p:sldId id="439" r:id="rId66"/>
    <p:sldId id="440" r:id="rId67"/>
    <p:sldId id="441" r:id="rId68"/>
    <p:sldId id="444" r:id="rId69"/>
    <p:sldId id="445" r:id="rId70"/>
    <p:sldId id="442" r:id="rId71"/>
    <p:sldId id="446" r:id="rId72"/>
    <p:sldId id="447" r:id="rId73"/>
    <p:sldId id="448" r:id="rId74"/>
    <p:sldId id="364" r:id="rId76"/>
    <p:sldId id="449" r:id="rId77"/>
    <p:sldId id="353" r:id="rId78"/>
  </p:sldIdLst>
  <p:sldSz cx="12192000" cy="6858000"/>
  <p:notesSz cx="6858000" cy="9144000"/>
  <p:custDataLst>
    <p:tags r:id="rId83"/>
  </p:custDataLst>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521415D9-36F7-43E2-AB2F-B90AF26B5E84}">
      <p14:sectionLst xmlns:p14="http://schemas.microsoft.com/office/powerpoint/2010/main">
        <p14:section name="默认节" id="{63330F78-82D2-4619-9FB0-39C3A77BD82C}">
          <p14:sldIdLst>
            <p14:sldId id="349"/>
            <p14:sldId id="293"/>
            <p14:sldId id="346"/>
          </p14:sldIdLst>
        </p14:section>
        <p14:section name="无标题节" id="{C2AEA758-E280-4DC7-96E8-607E6D3863E9}">
          <p14:sldIdLst>
            <p14:sldId id="279"/>
            <p14:sldId id="350"/>
            <p14:sldId id="285"/>
            <p14:sldId id="355"/>
            <p14:sldId id="356"/>
            <p14:sldId id="393"/>
            <p14:sldId id="394"/>
            <p14:sldId id="395"/>
            <p14:sldId id="396"/>
            <p14:sldId id="397"/>
            <p14:sldId id="398"/>
            <p14:sldId id="351"/>
            <p14:sldId id="357"/>
            <p14:sldId id="399"/>
            <p14:sldId id="400"/>
            <p14:sldId id="401"/>
            <p14:sldId id="402"/>
            <p14:sldId id="403"/>
            <p14:sldId id="404"/>
            <p14:sldId id="405"/>
            <p14:sldId id="406"/>
            <p14:sldId id="358"/>
            <p14:sldId id="352"/>
            <p14:sldId id="407"/>
            <p14:sldId id="408"/>
            <p14:sldId id="409"/>
            <p14:sldId id="410"/>
            <p14:sldId id="411"/>
            <p14:sldId id="412"/>
            <p14:sldId id="413"/>
            <p14:sldId id="414"/>
            <p14:sldId id="415"/>
            <p14:sldId id="369"/>
            <p14:sldId id="416"/>
            <p14:sldId id="417"/>
            <p14:sldId id="418"/>
            <p14:sldId id="359"/>
            <p14:sldId id="419"/>
            <p14:sldId id="420"/>
            <p14:sldId id="421"/>
            <p14:sldId id="422"/>
            <p14:sldId id="307"/>
            <p14:sldId id="423"/>
            <p14:sldId id="424"/>
            <p14:sldId id="426"/>
            <p14:sldId id="425"/>
            <p14:sldId id="427"/>
            <p14:sldId id="428"/>
            <p14:sldId id="429"/>
            <p14:sldId id="430"/>
            <p14:sldId id="431"/>
            <p14:sldId id="361"/>
            <p14:sldId id="432"/>
            <p14:sldId id="433"/>
            <p14:sldId id="434"/>
            <p14:sldId id="435"/>
            <p14:sldId id="436"/>
            <p14:sldId id="437"/>
            <p14:sldId id="438"/>
            <p14:sldId id="443"/>
            <p14:sldId id="439"/>
            <p14:sldId id="440"/>
            <p14:sldId id="441"/>
            <p14:sldId id="444"/>
            <p14:sldId id="445"/>
            <p14:sldId id="442"/>
            <p14:sldId id="446"/>
            <p14:sldId id="447"/>
            <p14:sldId id="448"/>
            <p14:sldId id="364"/>
            <p14:sldId id="449"/>
            <p14:sldId id="353"/>
          </p14:sldIdLst>
        </p14:section>
      </p14:sectionLst>
    </p:ext>
    <p:ext uri="{EFAFB233-063F-42B5-8137-9DF3F51BA10A}">
      <p15:sldGuideLst xmlns:p15="http://schemas.microsoft.com/office/powerpoint/2012/main">
        <p15:guide id="1" orient="horz" pos="2160" userDrawn="1">
          <p15:clr>
            <a:srgbClr val="A4A3A4"/>
          </p15:clr>
        </p15:guide>
        <p15:guide id="2" pos="38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9FD3"/>
    <a:srgbClr val="2696D3"/>
    <a:srgbClr val="0C86B6"/>
    <a:srgbClr val="FFCCCC"/>
    <a:srgbClr val="FF9900"/>
    <a:srgbClr val="6666FF"/>
    <a:srgbClr val="9900FF"/>
    <a:srgbClr val="9933FF"/>
    <a:srgbClr val="366092"/>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61" d="100"/>
          <a:sy n="61" d="100"/>
        </p:scale>
        <p:origin x="32" y="28"/>
      </p:cViewPr>
      <p:guideLst>
        <p:guide orient="horz" pos="2160"/>
        <p:guide pos="385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3" Type="http://schemas.openxmlformats.org/officeDocument/2006/relationships/tags" Target="tags/tag1.xml"/><Relationship Id="rId82" Type="http://schemas.openxmlformats.org/officeDocument/2006/relationships/tableStyles" Target="tableStyles.xml"/><Relationship Id="rId81" Type="http://schemas.openxmlformats.org/officeDocument/2006/relationships/viewProps" Target="viewProps.xml"/><Relationship Id="rId80" Type="http://schemas.openxmlformats.org/officeDocument/2006/relationships/presProps" Target="presProps.xml"/><Relationship Id="rId8" Type="http://schemas.openxmlformats.org/officeDocument/2006/relationships/slide" Target="slides/slide6.xml"/><Relationship Id="rId79" Type="http://schemas.openxmlformats.org/officeDocument/2006/relationships/handoutMaster" Target="handoutMasters/handoutMaster1.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notesMaster" Target="notesMasters/notesMaster1.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6C6E176-3ECD-415C-8935-DF0CBF3842C1}" type="datetime1">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83366F0-F63C-4B25-9331-7DFBF70FDBCF}" type="slidenum">
              <a:rPr lang="zh-CN" altLang="en-US" smtClean="0"/>
            </a:fld>
            <a:endParaRPr lang="zh-CN" altLang="en-US"/>
          </a:p>
        </p:txBody>
      </p:sp>
    </p:spTree>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6F73E6-AA0E-4E80-90C0-0D9DE49805F9}" type="datetime1">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35486A-523A-4169-A026-E9B7C8D197E8}" type="slidenum">
              <a:rPr lang="zh-CN" altLang="en-US" smtClean="0"/>
            </a:fld>
            <a:endParaRPr lang="zh-CN" altLang="en-US"/>
          </a:p>
        </p:txBody>
      </p:sp>
    </p:spTree>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灯片编号占位符 4"/>
          <p:cNvSpPr>
            <a:spLocks noGrp="1"/>
          </p:cNvSpPr>
          <p:nvPr>
            <p:ph type="sldNum" sz="quarter" idx="11"/>
          </p:nvPr>
        </p:nvSpPr>
        <p:spPr/>
        <p:txBody>
          <a:bodyPr/>
          <a:lstStyle/>
          <a:p>
            <a:fld id="{A535486A-523A-4169-A026-E9B7C8D197E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535486A-523A-4169-A026-E9B7C8D197E8}" type="slidenum">
              <a:rPr lang="zh-CN" altLang="en-US" smtClean="0"/>
            </a:fld>
            <a:endParaRPr lang="zh-CN" altLang="en-US"/>
          </a:p>
        </p:txBody>
      </p:sp>
      <p:sp>
        <p:nvSpPr>
          <p:cNvPr id="6" name="页眉占位符 5"/>
          <p:cNvSpPr>
            <a:spLocks noGrp="1"/>
          </p:cNvSpPr>
          <p:nvPr>
            <p:ph type="hdr" sz="quarter" idx="1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8015300"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639876" y="217510"/>
            <a:ext cx="1477618" cy="400110"/>
          </a:xfrm>
          <a:prstGeom prst="rect">
            <a:avLst/>
          </a:prstGeom>
          <a:noFill/>
        </p:spPr>
        <p:txBody>
          <a:bodyPr wrap="square" rtlCol="0">
            <a:spAutoFit/>
          </a:bodyPr>
          <a:lstStyle/>
          <a:p>
            <a:r>
              <a:rPr lang="zh-CN" altLang="en-US" sz="2000" b="1" kern="1200" dirty="0" smtClean="0">
                <a:solidFill>
                  <a:schemeClr val="accent3"/>
                </a:solidFill>
                <a:latin typeface="楷体" panose="02010609060101010101" pitchFamily="49" charset="-122"/>
                <a:ea typeface="楷体" panose="02010609060101010101" pitchFamily="49" charset="-122"/>
                <a:cs typeface="+mn-cs"/>
              </a:rPr>
              <a:t>简介</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1557133" y="210069"/>
            <a:ext cx="1782414"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相似度</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2747048" y="210069"/>
            <a:ext cx="1477618" cy="400110"/>
          </a:xfrm>
          <a:prstGeom prst="rect">
            <a:avLst/>
          </a:prstGeom>
          <a:noFill/>
        </p:spPr>
        <p:txBody>
          <a:bodyPr wrap="square" rtlCol="0">
            <a:spAutoFit/>
          </a:bodyPr>
          <a:lstStyle/>
          <a:p>
            <a:r>
              <a:rPr lang="en-US" altLang="zh-CN"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K</a:t>
            </a:r>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均值聚类</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4253961" y="214363"/>
            <a:ext cx="1918146"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模糊</a:t>
            </a:r>
            <a:r>
              <a:rPr lang="en-US" altLang="zh-CN"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C</a:t>
            </a:r>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均值聚类</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887346" y="685660"/>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6331838" y="210069"/>
            <a:ext cx="1930321"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高斯混合聚类</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节标题">
    <p:spTree>
      <p:nvGrpSpPr>
        <p:cNvPr id="1" name=""/>
        <p:cNvGrpSpPr/>
        <p:nvPr/>
      </p:nvGrpSpPr>
      <p:grpSpPr>
        <a:xfrm>
          <a:off x="0" y="0"/>
          <a:ext cx="0" cy="0"/>
          <a:chOff x="0" y="0"/>
          <a:chExt cx="0" cy="0"/>
        </a:xfrm>
      </p:grpSpPr>
      <p:sp>
        <p:nvSpPr>
          <p:cNvPr id="10" name="矩形 9"/>
          <p:cNvSpPr/>
          <p:nvPr userDrawn="1"/>
        </p:nvSpPr>
        <p:spPr bwMode="auto">
          <a:xfrm>
            <a:off x="72898" y="625060"/>
            <a:ext cx="7334775"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rgbClr val="269FD3"/>
              </a:solidFill>
              <a:effectLst/>
              <a:latin typeface="Calibri" panose="020F0502020204030204" pitchFamily="34" charset="0"/>
              <a:ea typeface="宋体" panose="02010600030101010101" pitchFamily="2" charset="-122"/>
            </a:endParaRPr>
          </a:p>
        </p:txBody>
      </p:sp>
      <p:sp>
        <p:nvSpPr>
          <p:cNvPr id="15" name="等腰三角形 14"/>
          <p:cNvSpPr/>
          <p:nvPr userDrawn="1"/>
        </p:nvSpPr>
        <p:spPr bwMode="auto">
          <a:xfrm flipV="1">
            <a:off x="6920136" y="70071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rgbClr val="269FD3"/>
              </a:solidFill>
              <a:effectLst/>
              <a:latin typeface="Calibri" panose="020F0502020204030204" pitchFamily="34" charset="0"/>
              <a:ea typeface="宋体" panose="02010600030101010101" pitchFamily="2" charset="-122"/>
            </a:endParaRPr>
          </a:p>
        </p:txBody>
      </p:sp>
      <p:sp>
        <p:nvSpPr>
          <p:cNvPr id="17" name="矩形 16"/>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8" name="矩形 17"/>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6" name="TextBox 15"/>
          <p:cNvSpPr txBox="1"/>
          <p:nvPr userDrawn="1"/>
        </p:nvSpPr>
        <p:spPr>
          <a:xfrm>
            <a:off x="112643" y="215972"/>
            <a:ext cx="1477618"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层次聚类</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7"/>
          <p:cNvSpPr txBox="1"/>
          <p:nvPr userDrawn="1"/>
        </p:nvSpPr>
        <p:spPr>
          <a:xfrm>
            <a:off x="1366528" y="224950"/>
            <a:ext cx="1499220" cy="400110"/>
          </a:xfrm>
          <a:prstGeom prst="rect">
            <a:avLst/>
          </a:prstGeom>
          <a:noFill/>
        </p:spPr>
        <p:txBody>
          <a:bodyPr wrap="square" rtlCol="0">
            <a:spAutoFit/>
          </a:bodyPr>
          <a:lstStyle/>
          <a:p>
            <a:r>
              <a:rPr lang="en-US" altLang="zh-CN"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DBSCAN</a:t>
            </a:r>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聚类</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TextBox 18"/>
          <p:cNvSpPr txBox="1"/>
          <p:nvPr userDrawn="1"/>
        </p:nvSpPr>
        <p:spPr>
          <a:xfrm>
            <a:off x="2939320" y="217586"/>
            <a:ext cx="2337988" cy="400110"/>
          </a:xfrm>
          <a:prstGeom prst="rect">
            <a:avLst/>
          </a:prstGeom>
          <a:noFill/>
        </p:spPr>
        <p:txBody>
          <a:bodyPr wrap="square" rtlCol="0">
            <a:spAutoFit/>
          </a:bodyPr>
          <a:lstStyle/>
          <a:p>
            <a:pPr algn="l" rtl="0" eaLnBrk="0" fontAlgn="base" hangingPunct="0">
              <a:spcBef>
                <a:spcPct val="0"/>
              </a:spcBef>
              <a:spcAft>
                <a:spcPct val="0"/>
              </a:spcAft>
              <a:buFont typeface="Arial" panose="020B0604020202020204" pitchFamily="34" charset="0"/>
            </a:pPr>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其他类型聚类方法</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2" name="TextBox 19"/>
          <p:cNvSpPr txBox="1"/>
          <p:nvPr userDrawn="1"/>
        </p:nvSpPr>
        <p:spPr>
          <a:xfrm>
            <a:off x="5350880" y="224950"/>
            <a:ext cx="1265808" cy="400110"/>
          </a:xfrm>
          <a:prstGeom prst="rect">
            <a:avLst/>
          </a:prstGeom>
          <a:noFill/>
        </p:spPr>
        <p:txBody>
          <a:bodyPr wrap="square" rtlCol="0">
            <a:spAutoFit/>
          </a:bodyPr>
          <a:lstStyle/>
          <a:p>
            <a:pPr algn="l" rtl="0" eaLnBrk="0" fontAlgn="base" hangingPunct="0">
              <a:spcBef>
                <a:spcPct val="0"/>
              </a:spcBef>
              <a:spcAft>
                <a:spcPct val="0"/>
              </a:spcAft>
              <a:buFont typeface="Arial" panose="020B0604020202020204" pitchFamily="34" charset="0"/>
            </a:pPr>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聚类实践</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13" name="TextBox 19"/>
          <p:cNvSpPr txBox="1"/>
          <p:nvPr userDrawn="1"/>
        </p:nvSpPr>
        <p:spPr>
          <a:xfrm>
            <a:off x="6631383" y="215972"/>
            <a:ext cx="776290" cy="400110"/>
          </a:xfrm>
          <a:prstGeom prst="rect">
            <a:avLst/>
          </a:prstGeom>
          <a:noFill/>
        </p:spPr>
        <p:txBody>
          <a:bodyPr wrap="square" rtlCol="0">
            <a:spAutoFit/>
          </a:bodyPr>
          <a:lstStyle/>
          <a:p>
            <a:pPr algn="l" rtl="0" eaLnBrk="0" fontAlgn="base" hangingPunct="0">
              <a:spcBef>
                <a:spcPct val="0"/>
              </a:spcBef>
              <a:spcAft>
                <a:spcPct val="0"/>
              </a:spcAft>
              <a:buFont typeface="Arial" panose="020B0604020202020204" pitchFamily="34" charset="0"/>
            </a:pPr>
            <a:r>
              <a:rPr lang="zh-CN" altLang="en-US" sz="2000" b="1" kern="1200" dirty="0" smtClean="0">
                <a:solidFill>
                  <a:schemeClr val="accent3"/>
                </a:solidFill>
                <a:latin typeface="楷体" panose="02010609060101010101" pitchFamily="49" charset="-122"/>
                <a:ea typeface="楷体" panose="02010609060101010101" pitchFamily="49" charset="-122"/>
                <a:cs typeface="+mn-cs"/>
              </a:rPr>
              <a:t>总结</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endParaRPr lang="zh-CN" altLang="en-US"/>
          </a:p>
        </p:txBody>
      </p:sp>
      <p:sp>
        <p:nvSpPr>
          <p:cNvPr id="4"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6E9351E7-F75D-4AA5-BB71-0C3D52630BA0}" type="slidenum">
              <a:rPr lang="zh-CN" altLang="en-US"/>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endParaRPr lang="zh-CN" altLang="en-US"/>
          </a:p>
        </p:txBody>
      </p:sp>
      <p:sp>
        <p:nvSpPr>
          <p:cNvPr id="3"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2CCF5A7F-EC20-4BA8-A62C-D8F3AF147111}" type="slidenum">
              <a:rPr lang="zh-CN" altLang="en-US"/>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endParaRPr lang="zh-CN" altLang="en-US"/>
          </a:p>
        </p:txBody>
      </p:sp>
      <p:sp>
        <p:nvSpPr>
          <p:cNvPr id="6"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19E6D73B-9BF6-4BD2-9345-3D928FF04AC9}" type="slidenum">
              <a:rPr lang="zh-CN" altLang="en-US"/>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endParaRPr lang="zh-CN" altLang="en-US"/>
          </a:p>
        </p:txBody>
      </p:sp>
      <p:sp>
        <p:nvSpPr>
          <p:cNvPr id="6"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6A083314-406F-4B24-930B-8A8F20E77E8D}" type="slidenum">
              <a:rPr lang="zh-CN" altLang="en-US"/>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endParaRPr lang="zh-CN" altLang="en-US"/>
          </a:p>
        </p:txBody>
      </p:sp>
      <p:sp>
        <p:nvSpPr>
          <p:cNvPr id="5"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DAE47F3B-30DA-4B9B-8D18-BD6E1D86FFEA}" type="slidenum">
              <a:rPr lang="zh-CN" altLang="en-US"/>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endParaRPr lang="zh-CN" altLang="en-US"/>
          </a:p>
        </p:txBody>
      </p:sp>
      <p:sp>
        <p:nvSpPr>
          <p:cNvPr id="5"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EB97A5CC-AECD-4233-988E-9C9299CE12E0}"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0" name="矩形 9"/>
          <p:cNvSpPr/>
          <p:nvPr userDrawn="1"/>
        </p:nvSpPr>
        <p:spPr bwMode="auto">
          <a:xfrm>
            <a:off x="72898" y="625060"/>
            <a:ext cx="7515679"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5" name="等腰三角形 14"/>
          <p:cNvSpPr/>
          <p:nvPr userDrawn="1"/>
        </p:nvSpPr>
        <p:spPr bwMode="auto">
          <a:xfrm flipV="1">
            <a:off x="1554991" y="699102"/>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8" name="矩形 17"/>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矩形 18"/>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0"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6" name="TextBox 15"/>
          <p:cNvSpPr txBox="1"/>
          <p:nvPr userDrawn="1"/>
        </p:nvSpPr>
        <p:spPr>
          <a:xfrm>
            <a:off x="273370" y="214363"/>
            <a:ext cx="782917"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7" name="TextBox 17"/>
          <p:cNvSpPr txBox="1"/>
          <p:nvPr userDrawn="1"/>
        </p:nvSpPr>
        <p:spPr>
          <a:xfrm>
            <a:off x="1197697" y="214363"/>
            <a:ext cx="1782414" cy="400110"/>
          </a:xfrm>
          <a:prstGeom prst="rect">
            <a:avLst/>
          </a:prstGeom>
          <a:noFill/>
        </p:spPr>
        <p:txBody>
          <a:bodyPr wrap="square" rtlCol="0">
            <a:spAutoFit/>
          </a:bodyPr>
          <a:lstStyle/>
          <a:p>
            <a:r>
              <a:rPr lang="zh-CN" altLang="en-US" sz="2000" b="1" kern="1200" dirty="0" smtClean="0">
                <a:solidFill>
                  <a:schemeClr val="accent3"/>
                </a:solidFill>
                <a:latin typeface="楷体" panose="02010609060101010101" pitchFamily="49" charset="-122"/>
                <a:ea typeface="楷体" panose="02010609060101010101" pitchFamily="49" charset="-122"/>
                <a:cs typeface="+mn-cs"/>
              </a:rPr>
              <a:t>相似度</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21" name="TextBox 18"/>
          <p:cNvSpPr txBox="1"/>
          <p:nvPr userDrawn="1"/>
        </p:nvSpPr>
        <p:spPr>
          <a:xfrm>
            <a:off x="2432829" y="217872"/>
            <a:ext cx="1477618" cy="400110"/>
          </a:xfrm>
          <a:prstGeom prst="rect">
            <a:avLst/>
          </a:prstGeom>
          <a:noFill/>
        </p:spPr>
        <p:txBody>
          <a:bodyPr wrap="square" rtlCol="0">
            <a:spAutoFit/>
          </a:bodyPr>
          <a:lstStyle/>
          <a:p>
            <a:r>
              <a:rPr lang="en-US" altLang="zh-CN"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K</a:t>
            </a:r>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均值聚类</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2" name="TextBox 19"/>
          <p:cNvSpPr txBox="1"/>
          <p:nvPr userDrawn="1"/>
        </p:nvSpPr>
        <p:spPr>
          <a:xfrm>
            <a:off x="3910446" y="214363"/>
            <a:ext cx="1942761"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模糊</a:t>
            </a:r>
            <a:r>
              <a:rPr lang="en-US" altLang="zh-CN"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C</a:t>
            </a:r>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均值聚类</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3" name="TextBox 19"/>
          <p:cNvSpPr txBox="1"/>
          <p:nvPr userDrawn="1"/>
        </p:nvSpPr>
        <p:spPr>
          <a:xfrm>
            <a:off x="5945091" y="221411"/>
            <a:ext cx="1749849"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高斯混合聚类</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10" name="矩形 9"/>
          <p:cNvSpPr/>
          <p:nvPr userDrawn="1"/>
        </p:nvSpPr>
        <p:spPr bwMode="auto">
          <a:xfrm>
            <a:off x="72898" y="625060"/>
            <a:ext cx="7515679"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5" name="等腰三角形 14"/>
          <p:cNvSpPr/>
          <p:nvPr userDrawn="1"/>
        </p:nvSpPr>
        <p:spPr bwMode="auto">
          <a:xfrm flipV="1">
            <a:off x="2980111" y="679208"/>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8" name="矩形 17"/>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矩形 18"/>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0"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6" name="TextBox 15"/>
          <p:cNvSpPr txBox="1"/>
          <p:nvPr userDrawn="1"/>
        </p:nvSpPr>
        <p:spPr>
          <a:xfrm>
            <a:off x="273370" y="214363"/>
            <a:ext cx="782917"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7" name="TextBox 17"/>
          <p:cNvSpPr txBox="1"/>
          <p:nvPr userDrawn="1"/>
        </p:nvSpPr>
        <p:spPr>
          <a:xfrm>
            <a:off x="1197697" y="214363"/>
            <a:ext cx="1782414"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相似度</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TextBox 18"/>
          <p:cNvSpPr txBox="1"/>
          <p:nvPr userDrawn="1"/>
        </p:nvSpPr>
        <p:spPr>
          <a:xfrm>
            <a:off x="2432829" y="217872"/>
            <a:ext cx="1477618" cy="400110"/>
          </a:xfrm>
          <a:prstGeom prst="rect">
            <a:avLst/>
          </a:prstGeom>
          <a:noFill/>
        </p:spPr>
        <p:txBody>
          <a:bodyPr wrap="square" rtlCol="0">
            <a:spAutoFit/>
          </a:bodyPr>
          <a:lstStyle/>
          <a:p>
            <a:pPr algn="l" rtl="0" eaLnBrk="0" fontAlgn="base" hangingPunct="0">
              <a:spcBef>
                <a:spcPct val="0"/>
              </a:spcBef>
              <a:spcAft>
                <a:spcPct val="0"/>
              </a:spcAft>
              <a:buFont typeface="Arial" panose="020B0604020202020204" pitchFamily="34" charset="0"/>
            </a:pPr>
            <a:r>
              <a:rPr lang="en-US" altLang="zh-CN" sz="2000" b="1" kern="1200" dirty="0" smtClean="0">
                <a:solidFill>
                  <a:schemeClr val="accent3"/>
                </a:solidFill>
                <a:latin typeface="楷体" panose="02010609060101010101" pitchFamily="49" charset="-122"/>
                <a:ea typeface="楷体" panose="02010609060101010101" pitchFamily="49" charset="-122"/>
                <a:cs typeface="+mn-cs"/>
              </a:rPr>
              <a:t>K</a:t>
            </a:r>
            <a:r>
              <a:rPr lang="zh-CN" altLang="en-US" sz="2000" b="1" kern="1200" dirty="0" smtClean="0">
                <a:solidFill>
                  <a:schemeClr val="accent3"/>
                </a:solidFill>
                <a:latin typeface="楷体" panose="02010609060101010101" pitchFamily="49" charset="-122"/>
                <a:ea typeface="楷体" panose="02010609060101010101" pitchFamily="49" charset="-122"/>
                <a:cs typeface="+mn-cs"/>
              </a:rPr>
              <a:t>均值聚类</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22" name="TextBox 19"/>
          <p:cNvSpPr txBox="1"/>
          <p:nvPr userDrawn="1"/>
        </p:nvSpPr>
        <p:spPr>
          <a:xfrm>
            <a:off x="3910446" y="214363"/>
            <a:ext cx="1942761"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模糊</a:t>
            </a:r>
            <a:r>
              <a:rPr lang="en-US" altLang="zh-CN"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C</a:t>
            </a:r>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均值聚类</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3" name="TextBox 19"/>
          <p:cNvSpPr txBox="1"/>
          <p:nvPr userDrawn="1"/>
        </p:nvSpPr>
        <p:spPr>
          <a:xfrm>
            <a:off x="5945091" y="221411"/>
            <a:ext cx="1749849"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高斯混合聚类</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10" name="矩形 9"/>
          <p:cNvSpPr/>
          <p:nvPr userDrawn="1"/>
        </p:nvSpPr>
        <p:spPr bwMode="auto">
          <a:xfrm>
            <a:off x="72898" y="625060"/>
            <a:ext cx="7515679"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5" name="等腰三角形 14"/>
          <p:cNvSpPr/>
          <p:nvPr userDrawn="1"/>
        </p:nvSpPr>
        <p:spPr bwMode="auto">
          <a:xfrm flipV="1">
            <a:off x="4683043" y="699102"/>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8" name="矩形 17"/>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矩形 18"/>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0"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6" name="TextBox 15"/>
          <p:cNvSpPr txBox="1"/>
          <p:nvPr userDrawn="1"/>
        </p:nvSpPr>
        <p:spPr>
          <a:xfrm>
            <a:off x="273370" y="214363"/>
            <a:ext cx="782917"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7" name="TextBox 17"/>
          <p:cNvSpPr txBox="1"/>
          <p:nvPr userDrawn="1"/>
        </p:nvSpPr>
        <p:spPr>
          <a:xfrm>
            <a:off x="1197697" y="214363"/>
            <a:ext cx="1782414"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相似度</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TextBox 18"/>
          <p:cNvSpPr txBox="1"/>
          <p:nvPr userDrawn="1"/>
        </p:nvSpPr>
        <p:spPr>
          <a:xfrm>
            <a:off x="2432829" y="217872"/>
            <a:ext cx="1477618" cy="400110"/>
          </a:xfrm>
          <a:prstGeom prst="rect">
            <a:avLst/>
          </a:prstGeom>
          <a:noFill/>
        </p:spPr>
        <p:txBody>
          <a:bodyPr wrap="square" rtlCol="0">
            <a:spAutoFit/>
          </a:bodyPr>
          <a:lstStyle/>
          <a:p>
            <a:pPr algn="l" rtl="0" eaLnBrk="0" fontAlgn="base" hangingPunct="0">
              <a:spcBef>
                <a:spcPct val="0"/>
              </a:spcBef>
              <a:spcAft>
                <a:spcPct val="0"/>
              </a:spcAft>
              <a:buFont typeface="Arial" panose="020B0604020202020204" pitchFamily="34" charset="0"/>
            </a:pPr>
            <a:r>
              <a:rPr lang="en-US" altLang="zh-CN"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K</a:t>
            </a:r>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均值聚类</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2" name="TextBox 19"/>
          <p:cNvSpPr txBox="1"/>
          <p:nvPr userDrawn="1"/>
        </p:nvSpPr>
        <p:spPr>
          <a:xfrm>
            <a:off x="3910446" y="214363"/>
            <a:ext cx="1942761" cy="400110"/>
          </a:xfrm>
          <a:prstGeom prst="rect">
            <a:avLst/>
          </a:prstGeom>
          <a:noFill/>
        </p:spPr>
        <p:txBody>
          <a:bodyPr wrap="square" rtlCol="0">
            <a:spAutoFit/>
          </a:bodyPr>
          <a:lstStyle/>
          <a:p>
            <a:pPr algn="l" rtl="0" eaLnBrk="0" fontAlgn="base" hangingPunct="0">
              <a:spcBef>
                <a:spcPct val="0"/>
              </a:spcBef>
              <a:spcAft>
                <a:spcPct val="0"/>
              </a:spcAft>
              <a:buFont typeface="Arial" panose="020B0604020202020204" pitchFamily="34" charset="0"/>
            </a:pPr>
            <a:r>
              <a:rPr lang="zh-CN" altLang="en-US" sz="2000" b="1" kern="1200" dirty="0" smtClean="0">
                <a:solidFill>
                  <a:schemeClr val="accent3"/>
                </a:solidFill>
                <a:latin typeface="楷体" panose="02010609060101010101" pitchFamily="49" charset="-122"/>
                <a:ea typeface="楷体" panose="02010609060101010101" pitchFamily="49" charset="-122"/>
                <a:cs typeface="+mn-cs"/>
              </a:rPr>
              <a:t>模糊</a:t>
            </a:r>
            <a:r>
              <a:rPr lang="en-US" altLang="zh-CN" sz="2000" b="1" kern="1200" dirty="0" smtClean="0">
                <a:solidFill>
                  <a:schemeClr val="accent3"/>
                </a:solidFill>
                <a:latin typeface="楷体" panose="02010609060101010101" pitchFamily="49" charset="-122"/>
                <a:ea typeface="楷体" panose="02010609060101010101" pitchFamily="49" charset="-122"/>
                <a:cs typeface="+mn-cs"/>
              </a:rPr>
              <a:t>C</a:t>
            </a:r>
            <a:r>
              <a:rPr lang="zh-CN" altLang="en-US" sz="2000" b="1" kern="1200" dirty="0" smtClean="0">
                <a:solidFill>
                  <a:schemeClr val="accent3"/>
                </a:solidFill>
                <a:latin typeface="楷体" panose="02010609060101010101" pitchFamily="49" charset="-122"/>
                <a:ea typeface="楷体" panose="02010609060101010101" pitchFamily="49" charset="-122"/>
                <a:cs typeface="+mn-cs"/>
              </a:rPr>
              <a:t>均值聚类</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23" name="TextBox 19"/>
          <p:cNvSpPr txBox="1"/>
          <p:nvPr userDrawn="1"/>
        </p:nvSpPr>
        <p:spPr>
          <a:xfrm>
            <a:off x="5945091" y="221411"/>
            <a:ext cx="1749849"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高斯混合聚类</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10" name="矩形 9"/>
          <p:cNvSpPr/>
          <p:nvPr userDrawn="1"/>
        </p:nvSpPr>
        <p:spPr bwMode="auto">
          <a:xfrm>
            <a:off x="72898" y="625060"/>
            <a:ext cx="7515679"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5" name="等腰三角形 14"/>
          <p:cNvSpPr/>
          <p:nvPr userDrawn="1"/>
        </p:nvSpPr>
        <p:spPr bwMode="auto">
          <a:xfrm flipV="1">
            <a:off x="6720623" y="706150"/>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8" name="矩形 17"/>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矩形 18"/>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0"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6" name="TextBox 15"/>
          <p:cNvSpPr txBox="1"/>
          <p:nvPr userDrawn="1"/>
        </p:nvSpPr>
        <p:spPr>
          <a:xfrm>
            <a:off x="273370" y="214363"/>
            <a:ext cx="782917"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7" name="TextBox 17"/>
          <p:cNvSpPr txBox="1"/>
          <p:nvPr userDrawn="1"/>
        </p:nvSpPr>
        <p:spPr>
          <a:xfrm>
            <a:off x="1197697" y="214363"/>
            <a:ext cx="1782414"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相似度</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TextBox 18"/>
          <p:cNvSpPr txBox="1"/>
          <p:nvPr userDrawn="1"/>
        </p:nvSpPr>
        <p:spPr>
          <a:xfrm>
            <a:off x="2432829" y="217872"/>
            <a:ext cx="1477618" cy="400110"/>
          </a:xfrm>
          <a:prstGeom prst="rect">
            <a:avLst/>
          </a:prstGeom>
          <a:noFill/>
        </p:spPr>
        <p:txBody>
          <a:bodyPr wrap="square" rtlCol="0">
            <a:spAutoFit/>
          </a:bodyPr>
          <a:lstStyle/>
          <a:p>
            <a:pPr algn="l" rtl="0" eaLnBrk="0" fontAlgn="base" hangingPunct="0">
              <a:spcBef>
                <a:spcPct val="0"/>
              </a:spcBef>
              <a:spcAft>
                <a:spcPct val="0"/>
              </a:spcAft>
              <a:buFont typeface="Arial" panose="020B0604020202020204" pitchFamily="34" charset="0"/>
            </a:pPr>
            <a:r>
              <a:rPr lang="en-US" altLang="zh-CN"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K</a:t>
            </a:r>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均值聚类</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2" name="TextBox 19"/>
          <p:cNvSpPr txBox="1"/>
          <p:nvPr userDrawn="1"/>
        </p:nvSpPr>
        <p:spPr>
          <a:xfrm>
            <a:off x="3910446" y="214363"/>
            <a:ext cx="1942761" cy="400110"/>
          </a:xfrm>
          <a:prstGeom prst="rect">
            <a:avLst/>
          </a:prstGeom>
          <a:noFill/>
        </p:spPr>
        <p:txBody>
          <a:bodyPr wrap="square" rtlCol="0">
            <a:spAutoFit/>
          </a:bodyPr>
          <a:lstStyle/>
          <a:p>
            <a:pPr algn="l" rtl="0" eaLnBrk="0" fontAlgn="base" hangingPunct="0">
              <a:spcBef>
                <a:spcPct val="0"/>
              </a:spcBef>
              <a:spcAft>
                <a:spcPct val="0"/>
              </a:spcAft>
              <a:buFont typeface="Arial" panose="020B0604020202020204" pitchFamily="34" charset="0"/>
            </a:pPr>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模糊</a:t>
            </a:r>
            <a:r>
              <a:rPr lang="en-US" altLang="zh-CN"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C</a:t>
            </a:r>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均值聚类</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3" name="TextBox 19"/>
          <p:cNvSpPr txBox="1"/>
          <p:nvPr userDrawn="1"/>
        </p:nvSpPr>
        <p:spPr>
          <a:xfrm>
            <a:off x="5945091" y="221411"/>
            <a:ext cx="1749849" cy="400110"/>
          </a:xfrm>
          <a:prstGeom prst="rect">
            <a:avLst/>
          </a:prstGeom>
          <a:noFill/>
        </p:spPr>
        <p:txBody>
          <a:bodyPr wrap="square" rtlCol="0">
            <a:spAutoFit/>
          </a:bodyPr>
          <a:lstStyle/>
          <a:p>
            <a:pPr algn="l" rtl="0" eaLnBrk="0" fontAlgn="base" hangingPunct="0">
              <a:spcBef>
                <a:spcPct val="0"/>
              </a:spcBef>
              <a:spcAft>
                <a:spcPct val="0"/>
              </a:spcAft>
              <a:buFont typeface="Arial" panose="020B0604020202020204" pitchFamily="34" charset="0"/>
            </a:pPr>
            <a:r>
              <a:rPr lang="zh-CN" altLang="en-US" sz="2000" b="1" kern="1200" dirty="0" smtClean="0">
                <a:solidFill>
                  <a:schemeClr val="accent3"/>
                </a:solidFill>
                <a:latin typeface="楷体" panose="02010609060101010101" pitchFamily="49" charset="-122"/>
                <a:ea typeface="楷体" panose="02010609060101010101" pitchFamily="49" charset="-122"/>
                <a:cs typeface="+mn-cs"/>
              </a:rPr>
              <a:t>高斯混合聚类</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10" name="矩形 9"/>
          <p:cNvSpPr/>
          <p:nvPr userDrawn="1"/>
        </p:nvSpPr>
        <p:spPr bwMode="auto">
          <a:xfrm flipV="1">
            <a:off x="72898" y="579341"/>
            <a:ext cx="7336570"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rgbClr val="269FD3"/>
              </a:solidFill>
              <a:effectLst/>
              <a:latin typeface="Calibri" panose="020F0502020204030204" pitchFamily="34" charset="0"/>
              <a:ea typeface="宋体" panose="02010600030101010101" pitchFamily="2" charset="-122"/>
            </a:endParaRPr>
          </a:p>
        </p:txBody>
      </p:sp>
      <p:sp>
        <p:nvSpPr>
          <p:cNvPr id="15" name="等腰三角形 14"/>
          <p:cNvSpPr/>
          <p:nvPr userDrawn="1"/>
        </p:nvSpPr>
        <p:spPr bwMode="auto">
          <a:xfrm flipV="1">
            <a:off x="571254" y="679208"/>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rgbClr val="269FD3"/>
              </a:solidFill>
              <a:effectLst/>
              <a:latin typeface="Calibri" panose="020F0502020204030204" pitchFamily="34" charset="0"/>
              <a:ea typeface="宋体" panose="02010600030101010101" pitchFamily="2" charset="-122"/>
            </a:endParaRPr>
          </a:p>
        </p:txBody>
      </p:sp>
      <p:sp>
        <p:nvSpPr>
          <p:cNvPr id="17" name="矩形 16"/>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8" name="矩形 17"/>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6" name="TextBox 15"/>
          <p:cNvSpPr txBox="1"/>
          <p:nvPr userDrawn="1"/>
        </p:nvSpPr>
        <p:spPr>
          <a:xfrm>
            <a:off x="112643" y="215972"/>
            <a:ext cx="1477618" cy="400110"/>
          </a:xfrm>
          <a:prstGeom prst="rect">
            <a:avLst/>
          </a:prstGeom>
          <a:noFill/>
        </p:spPr>
        <p:txBody>
          <a:bodyPr wrap="square" rtlCol="0">
            <a:spAutoFit/>
          </a:bodyPr>
          <a:lstStyle/>
          <a:p>
            <a:pPr algn="l" rtl="0" eaLnBrk="0" fontAlgn="base" hangingPunct="0">
              <a:spcBef>
                <a:spcPct val="0"/>
              </a:spcBef>
              <a:spcAft>
                <a:spcPct val="0"/>
              </a:spcAft>
              <a:buFont typeface="Arial" panose="020B0604020202020204" pitchFamily="34" charset="0"/>
            </a:pPr>
            <a:r>
              <a:rPr lang="zh-CN" altLang="en-US" sz="2000" b="1" kern="1200" dirty="0" smtClean="0">
                <a:solidFill>
                  <a:schemeClr val="accent3"/>
                </a:solidFill>
                <a:latin typeface="楷体" panose="02010609060101010101" pitchFamily="49" charset="-122"/>
                <a:ea typeface="楷体" panose="02010609060101010101" pitchFamily="49" charset="-122"/>
                <a:cs typeface="+mn-cs"/>
              </a:rPr>
              <a:t>层次聚类</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20" name="TextBox 17"/>
          <p:cNvSpPr txBox="1"/>
          <p:nvPr userDrawn="1"/>
        </p:nvSpPr>
        <p:spPr>
          <a:xfrm>
            <a:off x="1366528" y="224950"/>
            <a:ext cx="1499220" cy="400110"/>
          </a:xfrm>
          <a:prstGeom prst="rect">
            <a:avLst/>
          </a:prstGeom>
          <a:noFill/>
        </p:spPr>
        <p:txBody>
          <a:bodyPr wrap="square" rtlCol="0">
            <a:spAutoFit/>
          </a:bodyPr>
          <a:lstStyle/>
          <a:p>
            <a:r>
              <a:rPr lang="en-US" altLang="zh-CN"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DBSCAN</a:t>
            </a:r>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聚类</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TextBox 18"/>
          <p:cNvSpPr txBox="1"/>
          <p:nvPr userDrawn="1"/>
        </p:nvSpPr>
        <p:spPr>
          <a:xfrm>
            <a:off x="2939320" y="217586"/>
            <a:ext cx="2337988" cy="400110"/>
          </a:xfrm>
          <a:prstGeom prst="rect">
            <a:avLst/>
          </a:prstGeom>
          <a:noFill/>
        </p:spPr>
        <p:txBody>
          <a:bodyPr wrap="square" rtlCol="0">
            <a:spAutoFit/>
          </a:bodyPr>
          <a:lstStyle/>
          <a:p>
            <a:pPr algn="l" rtl="0" eaLnBrk="0" fontAlgn="base" hangingPunct="0">
              <a:spcBef>
                <a:spcPct val="0"/>
              </a:spcBef>
              <a:spcAft>
                <a:spcPct val="0"/>
              </a:spcAft>
              <a:buFont typeface="Arial" panose="020B0604020202020204" pitchFamily="34" charset="0"/>
            </a:pPr>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其他类型聚类方法</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2" name="TextBox 19"/>
          <p:cNvSpPr txBox="1"/>
          <p:nvPr userDrawn="1"/>
        </p:nvSpPr>
        <p:spPr>
          <a:xfrm>
            <a:off x="5360559" y="224950"/>
            <a:ext cx="1265808"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聚类实践</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13" name="TextBox 19"/>
          <p:cNvSpPr txBox="1"/>
          <p:nvPr userDrawn="1"/>
        </p:nvSpPr>
        <p:spPr>
          <a:xfrm>
            <a:off x="6735194" y="215972"/>
            <a:ext cx="776290"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总结</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
        <p:nvSpPr>
          <p:cNvPr id="10" name="矩形 9"/>
          <p:cNvSpPr/>
          <p:nvPr userDrawn="1"/>
        </p:nvSpPr>
        <p:spPr bwMode="auto">
          <a:xfrm>
            <a:off x="72898" y="625060"/>
            <a:ext cx="7270582"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rgbClr val="269FD3"/>
              </a:solidFill>
              <a:effectLst/>
              <a:latin typeface="Calibri" panose="020F0502020204030204" pitchFamily="34" charset="0"/>
              <a:ea typeface="宋体" panose="02010600030101010101" pitchFamily="2" charset="-122"/>
            </a:endParaRPr>
          </a:p>
        </p:txBody>
      </p:sp>
      <p:sp>
        <p:nvSpPr>
          <p:cNvPr id="15" name="等腰三角形 14"/>
          <p:cNvSpPr/>
          <p:nvPr userDrawn="1"/>
        </p:nvSpPr>
        <p:spPr bwMode="auto">
          <a:xfrm flipV="1">
            <a:off x="1917355" y="709689"/>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rgbClr val="269FD3"/>
              </a:solidFill>
              <a:effectLst/>
              <a:latin typeface="Calibri" panose="020F0502020204030204" pitchFamily="34" charset="0"/>
              <a:ea typeface="宋体" panose="02010600030101010101" pitchFamily="2" charset="-122"/>
            </a:endParaRPr>
          </a:p>
        </p:txBody>
      </p:sp>
      <p:sp>
        <p:nvSpPr>
          <p:cNvPr id="17" name="矩形 16"/>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8" name="矩形 17"/>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6" name="TextBox 15"/>
          <p:cNvSpPr txBox="1"/>
          <p:nvPr userDrawn="1"/>
        </p:nvSpPr>
        <p:spPr>
          <a:xfrm>
            <a:off x="112643" y="215972"/>
            <a:ext cx="1477618" cy="400110"/>
          </a:xfrm>
          <a:prstGeom prst="rect">
            <a:avLst/>
          </a:prstGeom>
          <a:noFill/>
        </p:spPr>
        <p:txBody>
          <a:bodyPr wrap="square" rtlCol="0">
            <a:spAutoFit/>
          </a:bodyPr>
          <a:lstStyle/>
          <a:p>
            <a:pPr algn="l" rtl="0" eaLnBrk="0" fontAlgn="base" hangingPunct="0">
              <a:spcBef>
                <a:spcPct val="0"/>
              </a:spcBef>
              <a:spcAft>
                <a:spcPct val="0"/>
              </a:spcAft>
              <a:buFont typeface="Arial" panose="020B0604020202020204" pitchFamily="34" charset="0"/>
            </a:pPr>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层次聚类</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7"/>
          <p:cNvSpPr txBox="1"/>
          <p:nvPr userDrawn="1"/>
        </p:nvSpPr>
        <p:spPr>
          <a:xfrm>
            <a:off x="1366528" y="224950"/>
            <a:ext cx="1499220" cy="400110"/>
          </a:xfrm>
          <a:prstGeom prst="rect">
            <a:avLst/>
          </a:prstGeom>
          <a:noFill/>
        </p:spPr>
        <p:txBody>
          <a:bodyPr wrap="square" rtlCol="0">
            <a:spAutoFit/>
          </a:bodyPr>
          <a:lstStyle/>
          <a:p>
            <a:pPr algn="l" rtl="0" eaLnBrk="0" fontAlgn="base" hangingPunct="0">
              <a:spcBef>
                <a:spcPct val="0"/>
              </a:spcBef>
              <a:spcAft>
                <a:spcPct val="0"/>
              </a:spcAft>
              <a:buFont typeface="Arial" panose="020B0604020202020204" pitchFamily="34" charset="0"/>
            </a:pPr>
            <a:r>
              <a:rPr lang="en-US" altLang="zh-CN" sz="2000" b="1" kern="1200" dirty="0" smtClean="0">
                <a:solidFill>
                  <a:schemeClr val="accent3"/>
                </a:solidFill>
                <a:latin typeface="楷体" panose="02010609060101010101" pitchFamily="49" charset="-122"/>
                <a:ea typeface="楷体" panose="02010609060101010101" pitchFamily="49" charset="-122"/>
                <a:cs typeface="+mn-cs"/>
              </a:rPr>
              <a:t>DBSCAN</a:t>
            </a:r>
            <a:r>
              <a:rPr lang="zh-CN" altLang="en-US" sz="2000" b="1" kern="1200" dirty="0" smtClean="0">
                <a:solidFill>
                  <a:schemeClr val="accent3"/>
                </a:solidFill>
                <a:latin typeface="楷体" panose="02010609060101010101" pitchFamily="49" charset="-122"/>
                <a:ea typeface="楷体" panose="02010609060101010101" pitchFamily="49" charset="-122"/>
                <a:cs typeface="+mn-cs"/>
              </a:rPr>
              <a:t>聚类</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21" name="TextBox 18"/>
          <p:cNvSpPr txBox="1"/>
          <p:nvPr userDrawn="1"/>
        </p:nvSpPr>
        <p:spPr>
          <a:xfrm>
            <a:off x="2939320" y="217586"/>
            <a:ext cx="2337988" cy="400110"/>
          </a:xfrm>
          <a:prstGeom prst="rect">
            <a:avLst/>
          </a:prstGeom>
          <a:noFill/>
        </p:spPr>
        <p:txBody>
          <a:bodyPr wrap="square" rtlCol="0">
            <a:spAutoFit/>
          </a:bodyPr>
          <a:lstStyle/>
          <a:p>
            <a:pPr algn="l" rtl="0" eaLnBrk="0" fontAlgn="base" hangingPunct="0">
              <a:spcBef>
                <a:spcPct val="0"/>
              </a:spcBef>
              <a:spcAft>
                <a:spcPct val="0"/>
              </a:spcAft>
              <a:buFont typeface="Arial" panose="020B0604020202020204" pitchFamily="34" charset="0"/>
            </a:pPr>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其他类型聚类方法</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2" name="TextBox 19"/>
          <p:cNvSpPr txBox="1"/>
          <p:nvPr userDrawn="1"/>
        </p:nvSpPr>
        <p:spPr>
          <a:xfrm>
            <a:off x="5275971" y="206866"/>
            <a:ext cx="1265808"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聚类实践</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13" name="TextBox 19"/>
          <p:cNvSpPr txBox="1"/>
          <p:nvPr userDrawn="1"/>
        </p:nvSpPr>
        <p:spPr>
          <a:xfrm>
            <a:off x="6709618" y="214679"/>
            <a:ext cx="776290"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总结</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10" name="矩形 9"/>
          <p:cNvSpPr/>
          <p:nvPr userDrawn="1"/>
        </p:nvSpPr>
        <p:spPr bwMode="auto">
          <a:xfrm>
            <a:off x="72898" y="625060"/>
            <a:ext cx="7334775"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rgbClr val="269FD3"/>
              </a:solidFill>
              <a:effectLst/>
              <a:latin typeface="Calibri" panose="020F0502020204030204" pitchFamily="34" charset="0"/>
              <a:ea typeface="宋体" panose="02010600030101010101" pitchFamily="2" charset="-122"/>
            </a:endParaRPr>
          </a:p>
        </p:txBody>
      </p:sp>
      <p:sp>
        <p:nvSpPr>
          <p:cNvPr id="15" name="等腰三角形 14"/>
          <p:cNvSpPr/>
          <p:nvPr userDrawn="1"/>
        </p:nvSpPr>
        <p:spPr bwMode="auto">
          <a:xfrm flipV="1">
            <a:off x="3672672" y="702325"/>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rgbClr val="269FD3"/>
              </a:solidFill>
              <a:effectLst/>
              <a:latin typeface="Calibri" panose="020F0502020204030204" pitchFamily="34" charset="0"/>
              <a:ea typeface="宋体" panose="02010600030101010101" pitchFamily="2" charset="-122"/>
            </a:endParaRPr>
          </a:p>
        </p:txBody>
      </p:sp>
      <p:sp>
        <p:nvSpPr>
          <p:cNvPr id="17" name="矩形 16"/>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8" name="矩形 17"/>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6" name="TextBox 15"/>
          <p:cNvSpPr txBox="1"/>
          <p:nvPr userDrawn="1"/>
        </p:nvSpPr>
        <p:spPr>
          <a:xfrm>
            <a:off x="112643" y="215972"/>
            <a:ext cx="1477618"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层次聚类</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7"/>
          <p:cNvSpPr txBox="1"/>
          <p:nvPr userDrawn="1"/>
        </p:nvSpPr>
        <p:spPr>
          <a:xfrm>
            <a:off x="1366528" y="224950"/>
            <a:ext cx="1499220" cy="400110"/>
          </a:xfrm>
          <a:prstGeom prst="rect">
            <a:avLst/>
          </a:prstGeom>
          <a:noFill/>
        </p:spPr>
        <p:txBody>
          <a:bodyPr wrap="square" rtlCol="0">
            <a:spAutoFit/>
          </a:bodyPr>
          <a:lstStyle/>
          <a:p>
            <a:r>
              <a:rPr lang="en-US" altLang="zh-CN"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DBSCAN</a:t>
            </a:r>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聚类</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TextBox 18"/>
          <p:cNvSpPr txBox="1"/>
          <p:nvPr userDrawn="1"/>
        </p:nvSpPr>
        <p:spPr>
          <a:xfrm>
            <a:off x="2939320" y="217586"/>
            <a:ext cx="2337988" cy="400110"/>
          </a:xfrm>
          <a:prstGeom prst="rect">
            <a:avLst/>
          </a:prstGeom>
          <a:noFill/>
        </p:spPr>
        <p:txBody>
          <a:bodyPr wrap="square" rtlCol="0">
            <a:spAutoFit/>
          </a:bodyPr>
          <a:lstStyle/>
          <a:p>
            <a:r>
              <a:rPr lang="zh-CN" altLang="en-US" sz="2000" b="1" kern="1200" dirty="0" smtClean="0">
                <a:solidFill>
                  <a:schemeClr val="accent3"/>
                </a:solidFill>
                <a:latin typeface="楷体" panose="02010609060101010101" pitchFamily="49" charset="-122"/>
                <a:ea typeface="楷体" panose="02010609060101010101" pitchFamily="49" charset="-122"/>
                <a:cs typeface="+mn-cs"/>
              </a:rPr>
              <a:t>其他类型聚类方法</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22" name="TextBox 19"/>
          <p:cNvSpPr txBox="1"/>
          <p:nvPr userDrawn="1"/>
        </p:nvSpPr>
        <p:spPr>
          <a:xfrm>
            <a:off x="5350880" y="224950"/>
            <a:ext cx="1265808"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聚类实践</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13" name="TextBox 19"/>
          <p:cNvSpPr txBox="1"/>
          <p:nvPr userDrawn="1"/>
        </p:nvSpPr>
        <p:spPr>
          <a:xfrm>
            <a:off x="6631383" y="215972"/>
            <a:ext cx="776290"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总结</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节标题">
    <p:spTree>
      <p:nvGrpSpPr>
        <p:cNvPr id="1" name=""/>
        <p:cNvGrpSpPr/>
        <p:nvPr/>
      </p:nvGrpSpPr>
      <p:grpSpPr>
        <a:xfrm>
          <a:off x="0" y="0"/>
          <a:ext cx="0" cy="0"/>
          <a:chOff x="0" y="0"/>
          <a:chExt cx="0" cy="0"/>
        </a:xfrm>
      </p:grpSpPr>
      <p:sp>
        <p:nvSpPr>
          <p:cNvPr id="10" name="矩形 9"/>
          <p:cNvSpPr/>
          <p:nvPr userDrawn="1"/>
        </p:nvSpPr>
        <p:spPr bwMode="auto">
          <a:xfrm>
            <a:off x="72898" y="625060"/>
            <a:ext cx="7334775"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rgbClr val="269FD3"/>
              </a:solidFill>
              <a:effectLst/>
              <a:latin typeface="Calibri" panose="020F0502020204030204" pitchFamily="34" charset="0"/>
              <a:ea typeface="宋体" panose="02010600030101010101" pitchFamily="2" charset="-122"/>
            </a:endParaRPr>
          </a:p>
        </p:txBody>
      </p:sp>
      <p:sp>
        <p:nvSpPr>
          <p:cNvPr id="15" name="等腰三角形 14"/>
          <p:cNvSpPr/>
          <p:nvPr userDrawn="1"/>
        </p:nvSpPr>
        <p:spPr bwMode="auto">
          <a:xfrm flipV="1">
            <a:off x="5884392" y="709689"/>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rgbClr val="269FD3"/>
              </a:solidFill>
              <a:effectLst/>
              <a:latin typeface="Calibri" panose="020F0502020204030204" pitchFamily="34" charset="0"/>
              <a:ea typeface="宋体" panose="02010600030101010101" pitchFamily="2" charset="-122"/>
            </a:endParaRPr>
          </a:p>
        </p:txBody>
      </p:sp>
      <p:sp>
        <p:nvSpPr>
          <p:cNvPr id="17" name="矩形 16"/>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8" name="矩形 17"/>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6" name="TextBox 15"/>
          <p:cNvSpPr txBox="1"/>
          <p:nvPr userDrawn="1"/>
        </p:nvSpPr>
        <p:spPr>
          <a:xfrm>
            <a:off x="112643" y="215972"/>
            <a:ext cx="1477618"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层次聚类</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7"/>
          <p:cNvSpPr txBox="1"/>
          <p:nvPr userDrawn="1"/>
        </p:nvSpPr>
        <p:spPr>
          <a:xfrm>
            <a:off x="1366528" y="224950"/>
            <a:ext cx="1499220" cy="400110"/>
          </a:xfrm>
          <a:prstGeom prst="rect">
            <a:avLst/>
          </a:prstGeom>
          <a:noFill/>
        </p:spPr>
        <p:txBody>
          <a:bodyPr wrap="square" rtlCol="0">
            <a:spAutoFit/>
          </a:bodyPr>
          <a:lstStyle/>
          <a:p>
            <a:r>
              <a:rPr lang="en-US" altLang="zh-CN"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DBSCAN</a:t>
            </a:r>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聚类</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TextBox 18"/>
          <p:cNvSpPr txBox="1"/>
          <p:nvPr userDrawn="1"/>
        </p:nvSpPr>
        <p:spPr>
          <a:xfrm>
            <a:off x="2939320" y="217586"/>
            <a:ext cx="2337988" cy="400110"/>
          </a:xfrm>
          <a:prstGeom prst="rect">
            <a:avLst/>
          </a:prstGeom>
          <a:noFill/>
        </p:spPr>
        <p:txBody>
          <a:bodyPr wrap="square" rtlCol="0">
            <a:spAutoFit/>
          </a:bodyPr>
          <a:lstStyle/>
          <a:p>
            <a:pPr algn="l" rtl="0" eaLnBrk="0" fontAlgn="base" hangingPunct="0">
              <a:spcBef>
                <a:spcPct val="0"/>
              </a:spcBef>
              <a:spcAft>
                <a:spcPct val="0"/>
              </a:spcAft>
              <a:buFont typeface="Arial" panose="020B0604020202020204" pitchFamily="34" charset="0"/>
            </a:pPr>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其他类型聚类方法</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2" name="TextBox 19"/>
          <p:cNvSpPr txBox="1"/>
          <p:nvPr userDrawn="1"/>
        </p:nvSpPr>
        <p:spPr>
          <a:xfrm>
            <a:off x="5350880" y="224950"/>
            <a:ext cx="1265808" cy="400110"/>
          </a:xfrm>
          <a:prstGeom prst="rect">
            <a:avLst/>
          </a:prstGeom>
          <a:noFill/>
        </p:spPr>
        <p:txBody>
          <a:bodyPr wrap="square" rtlCol="0">
            <a:spAutoFit/>
          </a:bodyPr>
          <a:lstStyle/>
          <a:p>
            <a:pPr algn="l" rtl="0" eaLnBrk="0" fontAlgn="base" hangingPunct="0">
              <a:spcBef>
                <a:spcPct val="0"/>
              </a:spcBef>
              <a:spcAft>
                <a:spcPct val="0"/>
              </a:spcAft>
              <a:buFont typeface="Arial" panose="020B0604020202020204" pitchFamily="34" charset="0"/>
            </a:pPr>
            <a:r>
              <a:rPr lang="zh-CN" altLang="en-US" sz="2000" b="1" kern="1200" dirty="0" smtClean="0">
                <a:solidFill>
                  <a:schemeClr val="accent3"/>
                </a:solidFill>
                <a:latin typeface="楷体" panose="02010609060101010101" pitchFamily="49" charset="-122"/>
                <a:ea typeface="楷体" panose="02010609060101010101" pitchFamily="49" charset="-122"/>
                <a:cs typeface="+mn-cs"/>
              </a:rPr>
              <a:t>聚类实践</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13" name="TextBox 19"/>
          <p:cNvSpPr txBox="1"/>
          <p:nvPr userDrawn="1"/>
        </p:nvSpPr>
        <p:spPr>
          <a:xfrm>
            <a:off x="6631383" y="215972"/>
            <a:ext cx="776290" cy="400110"/>
          </a:xfrm>
          <a:prstGeom prst="rect">
            <a:avLst/>
          </a:prstGeom>
          <a:noFill/>
        </p:spPr>
        <p:txBody>
          <a:bodyPr wrap="square" rtlCol="0">
            <a:spAutoFit/>
          </a:bodyPr>
          <a:lstStyle/>
          <a:p>
            <a:r>
              <a:rPr lang="zh-CN" altLang="en-US" sz="2000" b="1" kern="1200" dirty="0" smtClean="0">
                <a:solidFill>
                  <a:schemeClr val="tx1">
                    <a:lumMod val="50000"/>
                    <a:lumOff val="50000"/>
                  </a:schemeClr>
                </a:solidFill>
                <a:latin typeface="楷体" panose="02010609060101010101" pitchFamily="49" charset="-122"/>
                <a:ea typeface="楷体" panose="02010609060101010101" pitchFamily="49" charset="-122"/>
                <a:cs typeface="+mn-cs"/>
              </a:rPr>
              <a:t>总结</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image" Target="../media/image1.jpeg"/><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themeOverride" Target="../theme/themeOverride1.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10.xml"/><Relationship Id="rId2" Type="http://schemas.openxmlformats.org/officeDocument/2006/relationships/image" Target="../media/image11.pn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11.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12.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hemeOverride" Target="../theme/themeOverride13.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14.xml"/><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hemeOverride" Target="../theme/themeOverride16.xml"/><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hemeOverride" Target="../theme/themeOverride17.xml"/><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hemeOverride" Target="../theme/themeOverride18.xml"/><Relationship Id="rId2" Type="http://schemas.openxmlformats.org/officeDocument/2006/relationships/image" Target="../media/image21.png"/><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hemeOverride" Target="../theme/themeOverride19.xml"/><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hemeOverride" Target="../theme/themeOverride2.xml"/><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hemeOverride" Target="../theme/themeOverride20.xml"/><Relationship Id="rId1"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21.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hemeOverride" Target="../theme/themeOverride23.xml"/><Relationship Id="rId1"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hemeOverride" Target="../theme/themeOverride25.xml"/><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hemeOverride" Target="../theme/themeOverride27.xml"/><Relationship Id="rId1"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hemeOverride" Target="../theme/themeOverride28.xml"/><Relationship Id="rId1" Type="http://schemas.openxmlformats.org/officeDocument/2006/relationships/image" Target="../media/image27.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29.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30.xml"/><Relationship Id="rId2" Type="http://schemas.openxmlformats.org/officeDocument/2006/relationships/image" Target="../media/image29.png"/><Relationship Id="rId1" Type="http://schemas.openxmlformats.org/officeDocument/2006/relationships/image" Target="../media/image28.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31.xml"/><Relationship Id="rId2" Type="http://schemas.openxmlformats.org/officeDocument/2006/relationships/image" Target="../media/image31.png"/><Relationship Id="rId1" Type="http://schemas.openxmlformats.org/officeDocument/2006/relationships/image" Target="../media/image30.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32.xml"/><Relationship Id="rId2" Type="http://schemas.openxmlformats.org/officeDocument/2006/relationships/image" Target="../media/image33.png"/><Relationship Id="rId1" Type="http://schemas.openxmlformats.org/officeDocument/2006/relationships/image" Target="../media/image32.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33.xml"/><Relationship Id="rId2" Type="http://schemas.openxmlformats.org/officeDocument/2006/relationships/image" Target="../media/image35.png"/><Relationship Id="rId1"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hemeOverride" Target="../theme/themeOverride34.xml"/><Relationship Id="rId1" Type="http://schemas.openxmlformats.org/officeDocument/2006/relationships/image" Target="../media/image36.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35.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hemeOverride" Target="../theme/themeOverride37.xml"/><Relationship Id="rId1" Type="http://schemas.openxmlformats.org/officeDocument/2006/relationships/image" Target="../media/image37.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themeOverride" Target="../theme/themeOverride38.xml"/><Relationship Id="rId2" Type="http://schemas.openxmlformats.org/officeDocument/2006/relationships/image" Target="../media/image39.png"/><Relationship Id="rId1" Type="http://schemas.openxmlformats.org/officeDocument/2006/relationships/image" Target="../media/image38.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39.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hemeOverride" Target="../theme/themeOverride40.xml"/><Relationship Id="rId1"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hemeOverride" Target="../theme/themeOverride41.xml"/><Relationship Id="rId1"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hemeOverride" Target="../theme/themeOverride42.xml"/><Relationship Id="rId1"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hemeOverride" Target="../theme/themeOverride43.xml"/><Relationship Id="rId1" Type="http://schemas.openxmlformats.org/officeDocument/2006/relationships/image" Target="../media/image43.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44.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hemeOverride" Target="../theme/themeOverride46.xml"/><Relationship Id="rId1"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hemeOverride" Target="../theme/themeOverride47.xml"/><Relationship Id="rId1" Type="http://schemas.openxmlformats.org/officeDocument/2006/relationships/image" Target="../media/image45.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48.xml"/></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themeOverride" Target="../theme/themeOverride49.xml"/><Relationship Id="rId2" Type="http://schemas.openxmlformats.org/officeDocument/2006/relationships/image" Target="../media/image47.png"/><Relationship Id="rId1" Type="http://schemas.openxmlformats.org/officeDocument/2006/relationships/image" Target="../media/image46.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5.xml"/></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themeOverride" Target="../theme/themeOverride50.xml"/><Relationship Id="rId2" Type="http://schemas.openxmlformats.org/officeDocument/2006/relationships/image" Target="../media/image49.png"/><Relationship Id="rId1" Type="http://schemas.openxmlformats.org/officeDocument/2006/relationships/image" Target="../media/image48.png"/></Relationships>
</file>

<file path=ppt/slides/_rels/slide51.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themeOverride" Target="../theme/themeOverride51.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52.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themeOverride" Target="../theme/themeOverride52.xml"/><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hemeOverride" Target="../theme/themeOverride53.xml"/><Relationship Id="rId1" Type="http://schemas.openxmlformats.org/officeDocument/2006/relationships/image" Target="../media/image56.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54.xml"/></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themeOverride" Target="../theme/themeOverride55.xml"/><Relationship Id="rId2" Type="http://schemas.openxmlformats.org/officeDocument/2006/relationships/image" Target="../media/image58.png"/><Relationship Id="rId1" Type="http://schemas.openxmlformats.org/officeDocument/2006/relationships/image" Target="../media/image57.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hemeOverride" Target="../theme/themeOverride56.xml"/><Relationship Id="rId1" Type="http://schemas.openxmlformats.org/officeDocument/2006/relationships/image" Target="../media/image59.png"/></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themeOverride" Target="../theme/themeOverride57.xml"/><Relationship Id="rId2" Type="http://schemas.openxmlformats.org/officeDocument/2006/relationships/image" Target="../media/image61.png"/><Relationship Id="rId1" Type="http://schemas.openxmlformats.org/officeDocument/2006/relationships/image" Target="../media/image60.png"/></Relationships>
</file>

<file path=ppt/slides/_rels/slide58.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themeOverride" Target="../theme/themeOverride58.xml"/><Relationship Id="rId2" Type="http://schemas.openxmlformats.org/officeDocument/2006/relationships/image" Target="../media/image63.png"/><Relationship Id="rId1" Type="http://schemas.openxmlformats.org/officeDocument/2006/relationships/image" Target="../media/image62.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hemeOverride" Target="../theme/themeOverride59.xml"/><Relationship Id="rId1" Type="http://schemas.openxmlformats.org/officeDocument/2006/relationships/image" Target="../media/image6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hemeOverride" Target="../theme/themeOverride60.xml"/><Relationship Id="rId1" Type="http://schemas.openxmlformats.org/officeDocument/2006/relationships/image" Target="../media/image65.png"/></Relationships>
</file>

<file path=ppt/slides/_rels/slide61.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themeOverride" Target="../theme/themeOverride61.xml"/><Relationship Id="rId2" Type="http://schemas.openxmlformats.org/officeDocument/2006/relationships/image" Target="../media/image67.png"/><Relationship Id="rId1" Type="http://schemas.openxmlformats.org/officeDocument/2006/relationships/image" Target="../media/image66.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hemeOverride" Target="../theme/themeOverride62.xml"/><Relationship Id="rId1" Type="http://schemas.openxmlformats.org/officeDocument/2006/relationships/image" Target="../media/image68.png"/></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themeOverride" Target="../theme/themeOverride63.xml"/><Relationship Id="rId2" Type="http://schemas.openxmlformats.org/officeDocument/2006/relationships/image" Target="../media/image70.png"/><Relationship Id="rId1" Type="http://schemas.openxmlformats.org/officeDocument/2006/relationships/image" Target="../media/image69.png"/></Relationships>
</file>

<file path=ppt/slides/_rels/slide64.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themeOverride" Target="../theme/themeOverride64.xml"/><Relationship Id="rId2" Type="http://schemas.openxmlformats.org/officeDocument/2006/relationships/image" Target="../media/image72.png"/><Relationship Id="rId1" Type="http://schemas.openxmlformats.org/officeDocument/2006/relationships/image" Target="../media/image71.png"/></Relationships>
</file>

<file path=ppt/slides/_rels/slide65.xml.rels><?xml version="1.0" encoding="UTF-8" standalone="yes"?>
<Relationships xmlns="http://schemas.openxmlformats.org/package/2006/relationships"><Relationship Id="rId5" Type="http://schemas.openxmlformats.org/officeDocument/2006/relationships/slideLayout" Target="../slideLayouts/slideLayout9.xml"/><Relationship Id="rId4" Type="http://schemas.openxmlformats.org/officeDocument/2006/relationships/themeOverride" Target="../theme/themeOverride65.xml"/><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73.png"/></Relationships>
</file>

<file path=ppt/slides/_rels/slide66.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themeOverride" Target="../theme/themeOverride66.xml"/><Relationship Id="rId2" Type="http://schemas.openxmlformats.org/officeDocument/2006/relationships/image" Target="../media/image77.png"/><Relationship Id="rId1" Type="http://schemas.openxmlformats.org/officeDocument/2006/relationships/image" Target="../media/image76.png"/></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themeOverride" Target="../theme/themeOverride67.xml"/><Relationship Id="rId2" Type="http://schemas.openxmlformats.org/officeDocument/2006/relationships/image" Target="../media/image79.png"/><Relationship Id="rId1" Type="http://schemas.openxmlformats.org/officeDocument/2006/relationships/image" Target="../media/image78.png"/></Relationships>
</file>

<file path=ppt/slides/_rels/slide68.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themeOverride" Target="../theme/themeOverride68.xml"/><Relationship Id="rId2" Type="http://schemas.openxmlformats.org/officeDocument/2006/relationships/image" Target="../media/image81.png"/><Relationship Id="rId1" Type="http://schemas.openxmlformats.org/officeDocument/2006/relationships/image" Target="../media/image80.png"/></Relationships>
</file>

<file path=ppt/slides/_rels/slide69.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themeOverride" Target="../theme/themeOverride69.xml"/><Relationship Id="rId2" Type="http://schemas.openxmlformats.org/officeDocument/2006/relationships/image" Target="../media/image83.png"/><Relationship Id="rId1" Type="http://schemas.openxmlformats.org/officeDocument/2006/relationships/image" Target="../media/image8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7.xml"/><Relationship Id="rId1" Type="http://schemas.openxmlformats.org/officeDocument/2006/relationships/image" Target="../media/image7.png"/></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themeOverride" Target="../theme/themeOverride70.xml"/><Relationship Id="rId2" Type="http://schemas.openxmlformats.org/officeDocument/2006/relationships/image" Target="../media/image85.png"/><Relationship Id="rId1" Type="http://schemas.openxmlformats.org/officeDocument/2006/relationships/image" Target="../media/image84.png"/></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themeOverride" Target="../theme/themeOverride71.xml"/><Relationship Id="rId2" Type="http://schemas.openxmlformats.org/officeDocument/2006/relationships/image" Target="../media/image87.png"/><Relationship Id="rId1" Type="http://schemas.openxmlformats.org/officeDocument/2006/relationships/image" Target="../media/image86.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hemeOverride" Target="../theme/themeOverride72.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hemeOverride" Target="../theme/themeOverride73.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hemeOverride" Target="../theme/themeOverride74.xml"/></Relationships>
</file>

<file path=ppt/slides/_rels/slide75.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12.xml"/><Relationship Id="rId5" Type="http://schemas.openxmlformats.org/officeDocument/2006/relationships/themeOverride" Target="../theme/themeOverride75.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8.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9.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5875"/>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098" y="1299618"/>
            <a:ext cx="3950789" cy="3950789"/>
          </a:xfrm>
          <a:prstGeom prst="rect">
            <a:avLst/>
          </a:prstGeom>
        </p:spPr>
      </p:pic>
      <p:grpSp>
        <p:nvGrpSpPr>
          <p:cNvPr id="15363" name="组合 4"/>
          <p:cNvGrpSpPr/>
          <p:nvPr/>
        </p:nvGrpSpPr>
        <p:grpSpPr bwMode="auto">
          <a:xfrm>
            <a:off x="0" y="333375"/>
            <a:ext cx="1489075" cy="419100"/>
            <a:chOff x="0" y="0"/>
            <a:chExt cx="1489439" cy="419100"/>
          </a:xfrm>
        </p:grpSpPr>
        <p:sp>
          <p:nvSpPr>
            <p:cNvPr id="15377" name="矩形 5"/>
            <p:cNvSpPr>
              <a:spLocks noChangeArrowheads="1"/>
            </p:cNvSpPr>
            <p:nvPr/>
          </p:nvSpPr>
          <p:spPr bwMode="auto">
            <a:xfrm>
              <a:off x="0" y="0"/>
              <a:ext cx="126084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78" name="矩形 6"/>
            <p:cNvSpPr>
              <a:spLocks noChangeArrowheads="1"/>
            </p:cNvSpPr>
            <p:nvPr/>
          </p:nvSpPr>
          <p:spPr bwMode="auto">
            <a:xfrm>
              <a:off x="1317989" y="0"/>
              <a:ext cx="66675"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79" name="矩形 7"/>
            <p:cNvSpPr>
              <a:spLocks noChangeArrowheads="1"/>
            </p:cNvSpPr>
            <p:nvPr/>
          </p:nvSpPr>
          <p:spPr bwMode="auto">
            <a:xfrm>
              <a:off x="1441813" y="219075"/>
              <a:ext cx="47626" cy="2000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5364" name="矩形 8"/>
          <p:cNvSpPr/>
          <p:nvPr/>
        </p:nvSpPr>
        <p:spPr bwMode="auto">
          <a:xfrm>
            <a:off x="4686300" y="2134394"/>
            <a:ext cx="7105650" cy="1819275"/>
          </a:xfrm>
          <a:custGeom>
            <a:avLst/>
            <a:gdLst>
              <a:gd name="T0" fmla="*/ 0 w 6696075"/>
              <a:gd name="T1" fmla="*/ 0 h 1819275"/>
              <a:gd name="T2" fmla="*/ 9010271 w 6696075"/>
              <a:gd name="T3" fmla="*/ 19050 h 1819275"/>
              <a:gd name="T4" fmla="*/ 9010271 w 6696075"/>
              <a:gd name="T5" fmla="*/ 1809750 h 1819275"/>
              <a:gd name="T6" fmla="*/ 1510142 w 6696075"/>
              <a:gd name="T7" fmla="*/ 1819275 h 1819275"/>
              <a:gd name="T8" fmla="*/ 0 w 6696075"/>
              <a:gd name="T9" fmla="*/ 0 h 18192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6075" h="1819275">
                <a:moveTo>
                  <a:pt x="0" y="0"/>
                </a:moveTo>
                <a:lnTo>
                  <a:pt x="6696075" y="19050"/>
                </a:lnTo>
                <a:lnTo>
                  <a:pt x="6696075" y="1809750"/>
                </a:lnTo>
                <a:lnTo>
                  <a:pt x="1122277" y="1819275"/>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5365" name="矩形 9"/>
          <p:cNvSpPr>
            <a:spLocks noChangeArrowheads="1"/>
          </p:cNvSpPr>
          <p:nvPr/>
        </p:nvSpPr>
        <p:spPr bwMode="auto">
          <a:xfrm>
            <a:off x="12020550" y="2143919"/>
            <a:ext cx="171450" cy="18002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6" name="等腰三角形 11"/>
          <p:cNvSpPr/>
          <p:nvPr/>
        </p:nvSpPr>
        <p:spPr bwMode="auto">
          <a:xfrm>
            <a:off x="5895975" y="2143919"/>
            <a:ext cx="5895975" cy="1800225"/>
          </a:xfrm>
          <a:custGeom>
            <a:avLst/>
            <a:gdLst>
              <a:gd name="T0" fmla="*/ 0 w 5895976"/>
              <a:gd name="T1" fmla="*/ 1800225 h 1800225"/>
              <a:gd name="T2" fmla="*/ 3586166 w 5895976"/>
              <a:gd name="T3" fmla="*/ 0 h 1800225"/>
              <a:gd name="T4" fmla="*/ 5895971 w 5895976"/>
              <a:gd name="T5" fmla="*/ 1800225 h 1800225"/>
              <a:gd name="T6" fmla="*/ 0 w 5895976"/>
              <a:gd name="T7" fmla="*/ 1800225 h 1800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95976" h="1800225">
                <a:moveTo>
                  <a:pt x="0" y="1800225"/>
                </a:moveTo>
                <a:lnTo>
                  <a:pt x="3586171" y="0"/>
                </a:lnTo>
                <a:lnTo>
                  <a:pt x="5895976" y="1800225"/>
                </a:lnTo>
                <a:lnTo>
                  <a:pt x="0" y="1800225"/>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5367" name="矩形 14"/>
          <p:cNvSpPr>
            <a:spLocks noChangeArrowheads="1"/>
          </p:cNvSpPr>
          <p:nvPr/>
        </p:nvSpPr>
        <p:spPr bwMode="auto">
          <a:xfrm>
            <a:off x="0" y="6448425"/>
            <a:ext cx="1219200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8" name="矩形 17"/>
          <p:cNvSpPr>
            <a:spLocks noChangeArrowheads="1"/>
          </p:cNvSpPr>
          <p:nvPr/>
        </p:nvSpPr>
        <p:spPr bwMode="auto">
          <a:xfrm>
            <a:off x="9271000" y="6448425"/>
            <a:ext cx="2921000" cy="422275"/>
          </a:xfrm>
          <a:prstGeom prst="rect">
            <a:avLst/>
          </a:prstGeom>
          <a:solidFill>
            <a:srgbClr val="77737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9" name="直角三角形 15"/>
          <p:cNvSpPr>
            <a:spLocks noChangeArrowheads="1"/>
          </p:cNvSpPr>
          <p:nvPr/>
        </p:nvSpPr>
        <p:spPr bwMode="auto">
          <a:xfrm rot="-2482782">
            <a:off x="9013825" y="6180138"/>
            <a:ext cx="622300" cy="544512"/>
          </a:xfrm>
          <a:prstGeom prst="rtTriangle">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15370" name="组合 23"/>
          <p:cNvGrpSpPr/>
          <p:nvPr/>
        </p:nvGrpSpPr>
        <p:grpSpPr bwMode="auto">
          <a:xfrm>
            <a:off x="5705475" y="2623344"/>
            <a:ext cx="885825" cy="887412"/>
            <a:chOff x="0" y="0"/>
            <a:chExt cx="1236662" cy="1236662"/>
          </a:xfrm>
        </p:grpSpPr>
        <p:pic>
          <p:nvPicPr>
            <p:cNvPr id="15375" name="组合 2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26" y="343571"/>
              <a:ext cx="756779" cy="47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6" name="椭圆 22"/>
            <p:cNvSpPr>
              <a:spLocks noChangeArrowheads="1"/>
            </p:cNvSpPr>
            <p:nvPr/>
          </p:nvSpPr>
          <p:spPr bwMode="auto">
            <a:xfrm>
              <a:off x="0" y="0"/>
              <a:ext cx="1236662" cy="1236662"/>
            </a:xfrm>
            <a:prstGeom prst="ellipse">
              <a:avLst/>
            </a:prstGeom>
            <a:noFill/>
            <a:ln w="5715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pic>
        <p:nvPicPr>
          <p:cNvPr id="15373" name="图片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63" y="1849438"/>
            <a:ext cx="46259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7"/>
          <p:cNvSpPr txBox="1">
            <a:spLocks noChangeArrowheads="1"/>
          </p:cNvSpPr>
          <p:nvPr/>
        </p:nvSpPr>
        <p:spPr bwMode="auto">
          <a:xfrm>
            <a:off x="6998085" y="2578533"/>
            <a:ext cx="4342633" cy="923330"/>
          </a:xfrm>
          <a:prstGeom prst="rect">
            <a:avLst/>
          </a:prstGeom>
          <a:noFill/>
          <a:ln>
            <a:noFill/>
          </a:ln>
        </p:spPr>
        <p:txBody>
          <a:bodyPr wrap="squar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eaLnBrk="0" hangingPunct="0">
              <a:defRPr sz="2000">
                <a:solidFill>
                  <a:schemeClr val="tx1"/>
                </a:solidFill>
                <a:latin typeface="Calibri" panose="020F0502020204030204" pitchFamily="34" charset="0"/>
                <a:ea typeface="宋体" panose="02010600030101010101" pitchFamily="2" charset="-122"/>
              </a:defRPr>
            </a:lvl5pPr>
            <a:lvl6pPr marL="25146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algn="dist" eaLnBrk="1" hangingPunct="1"/>
            <a:r>
              <a:rPr lang="zh-CN" altLang="en-US" sz="5400" b="1" dirty="0" smtClean="0">
                <a:solidFill>
                  <a:schemeClr val="bg1"/>
                </a:solidFill>
                <a:latin typeface="微软雅黑" panose="020B0503020204020204" pitchFamily="34" charset="-122"/>
                <a:ea typeface="微软雅黑" panose="020B0503020204020204" pitchFamily="34" charset="-122"/>
              </a:rPr>
              <a:t>聚类分析</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24" name="TextBox 7"/>
          <p:cNvSpPr txBox="1">
            <a:spLocks noChangeArrowheads="1"/>
          </p:cNvSpPr>
          <p:nvPr/>
        </p:nvSpPr>
        <p:spPr bwMode="auto">
          <a:xfrm>
            <a:off x="8133347" y="3469197"/>
            <a:ext cx="2165685" cy="369332"/>
          </a:xfrm>
          <a:prstGeom prst="rect">
            <a:avLst/>
          </a:prstGeom>
          <a:noFill/>
          <a:ln>
            <a:noFill/>
          </a:ln>
        </p:spPr>
        <p:txBody>
          <a:bodyPr wrap="squar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eaLnBrk="0" hangingPunct="0">
              <a:defRPr sz="2000">
                <a:solidFill>
                  <a:schemeClr val="tx1"/>
                </a:solidFill>
                <a:latin typeface="Calibri" panose="020F0502020204030204" pitchFamily="34" charset="0"/>
                <a:ea typeface="宋体" panose="02010600030101010101" pitchFamily="2" charset="-122"/>
              </a:defRPr>
            </a:lvl5pPr>
            <a:lvl6pPr marL="25146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sz="1800" b="1" dirty="0" smtClean="0">
                <a:solidFill>
                  <a:schemeClr val="bg1"/>
                </a:solidFill>
                <a:latin typeface="Arial" panose="020B0604020202020204" pitchFamily="34" charset="0"/>
                <a:ea typeface="宋体" panose="02010600030101010101" pitchFamily="2" charset="-122"/>
              </a:rPr>
              <a:t>Cluster analysis</a:t>
            </a:r>
            <a:endParaRPr lang="zh-CN" altLang="en-US" sz="1800" b="1" dirty="0">
              <a:solidFill>
                <a:schemeClr val="bg1"/>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iterate type="lt">
                                    <p:tmPct val="10000"/>
                                  </p:iterate>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1+#ppt_w/2"/>
                                          </p:val>
                                        </p:tav>
                                        <p:tav tm="100000">
                                          <p:val>
                                            <p:strVal val="#ppt_x"/>
                                          </p:val>
                                        </p:tav>
                                      </p:tavLst>
                                    </p:anim>
                                    <p:anim calcmode="lin" valueType="num">
                                      <p:cBhvr additive="base">
                                        <p:cTn id="8" dur="75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iterate type="lt">
                                    <p:tmPct val="10000"/>
                                  </p:iterate>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250" fill="hold"/>
                                        <p:tgtEl>
                                          <p:spTgt spid="24"/>
                                        </p:tgtEl>
                                        <p:attrNameLst>
                                          <p:attrName>ppt_x</p:attrName>
                                        </p:attrNameLst>
                                      </p:cBhvr>
                                      <p:tavLst>
                                        <p:tav tm="0">
                                          <p:val>
                                            <p:strVal val="1+#ppt_w/2"/>
                                          </p:val>
                                        </p:tav>
                                        <p:tav tm="100000">
                                          <p:val>
                                            <p:strVal val="#ppt_x"/>
                                          </p:val>
                                        </p:tav>
                                      </p:tavLst>
                                    </p:anim>
                                    <p:anim calcmode="lin" valueType="num">
                                      <p:cBhvr additive="base">
                                        <p:cTn id="12" dur="25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56796" y="870491"/>
            <a:ext cx="3480440" cy="584775"/>
          </a:xfrm>
          <a:prstGeom prst="rect">
            <a:avLst/>
          </a:prstGeom>
        </p:spPr>
        <p:txBody>
          <a:bodyPr wrap="none">
            <a:spAutoFit/>
          </a:bodyPr>
          <a:lstStyle/>
          <a:p>
            <a:pPr lvl="0"/>
            <a:r>
              <a:rPr lang="zh-CN" altLang="en-US" sz="3200" b="1" dirty="0" smtClean="0">
                <a:solidFill>
                  <a:srgbClr val="BA2326"/>
                </a:solidFill>
                <a:latin typeface="楷体" panose="02010609060101010101" pitchFamily="49" charset="-122"/>
                <a:ea typeface="楷体" panose="02010609060101010101" pitchFamily="49" charset="-122"/>
              </a:rPr>
              <a:t>数据对象间相似度</a:t>
            </a:r>
            <a:endParaRPr lang="en-US" altLang="zh-CN" sz="3200" b="1" dirty="0">
              <a:solidFill>
                <a:srgbClr val="BA2326"/>
              </a:solidFill>
              <a:latin typeface="楷体" panose="02010609060101010101" pitchFamily="49" charset="-122"/>
              <a:ea typeface="楷体" panose="02010609060101010101" pitchFamily="49" charset="-122"/>
            </a:endParaRPr>
          </a:p>
        </p:txBody>
      </p:sp>
      <p:sp>
        <p:nvSpPr>
          <p:cNvPr id="6" name="文本框 5"/>
          <p:cNvSpPr txBox="1"/>
          <p:nvPr/>
        </p:nvSpPr>
        <p:spPr>
          <a:xfrm>
            <a:off x="450574" y="1434539"/>
            <a:ext cx="3193774" cy="461665"/>
          </a:xfrm>
          <a:prstGeom prst="rect">
            <a:avLst/>
          </a:prstGeom>
          <a:noFill/>
        </p:spPr>
        <p:txBody>
          <a:bodyPr wrap="square" rtlCol="0">
            <a:spAutoFit/>
          </a:bodyPr>
          <a:lstStyle/>
          <a:p>
            <a:r>
              <a:rPr lang="en-US" altLang="zh-CN" sz="2400" b="1" dirty="0" smtClean="0">
                <a:latin typeface="楷体" panose="02010609060101010101" pitchFamily="49" charset="-122"/>
                <a:ea typeface="楷体" panose="02010609060101010101" pitchFamily="49" charset="-122"/>
              </a:rPr>
              <a:t>3</a:t>
            </a:r>
            <a:r>
              <a:rPr lang="zh-CN" altLang="en-US" sz="2400" b="1" dirty="0" smtClean="0">
                <a:latin typeface="楷体" panose="02010609060101010101" pitchFamily="49" charset="-122"/>
                <a:ea typeface="楷体" panose="02010609060101010101" pitchFamily="49" charset="-122"/>
              </a:rPr>
              <a:t>、夹角余弦</a:t>
            </a:r>
            <a:endParaRPr lang="zh-CN" altLang="en-US" sz="2400" b="1" dirty="0">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1"/>
          <a:stretch>
            <a:fillRect/>
          </a:stretch>
        </p:blipFill>
        <p:spPr>
          <a:xfrm>
            <a:off x="450574" y="2064865"/>
            <a:ext cx="10875206" cy="1119712"/>
          </a:xfrm>
          <a:prstGeom prst="rect">
            <a:avLst/>
          </a:prstGeom>
        </p:spPr>
      </p:pic>
      <p:pic>
        <p:nvPicPr>
          <p:cNvPr id="3" name="图片 2"/>
          <p:cNvPicPr>
            <a:picLocks noChangeAspect="1"/>
          </p:cNvPicPr>
          <p:nvPr/>
        </p:nvPicPr>
        <p:blipFill>
          <a:blip r:embed="rId2"/>
          <a:stretch>
            <a:fillRect/>
          </a:stretch>
        </p:blipFill>
        <p:spPr>
          <a:xfrm>
            <a:off x="450574" y="3184577"/>
            <a:ext cx="10875206" cy="2502259"/>
          </a:xfrm>
          <a:prstGeom prst="rect">
            <a:avLst/>
          </a:prstGeom>
        </p:spPr>
      </p:pic>
    </p:spTree>
  </p:cSld>
  <p:clrMapOvr>
    <a:masterClrMapping/>
  </p:clrMapOvr>
  <p:transition spd="slow">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56796" y="870491"/>
            <a:ext cx="3480440" cy="584775"/>
          </a:xfrm>
          <a:prstGeom prst="rect">
            <a:avLst/>
          </a:prstGeom>
        </p:spPr>
        <p:txBody>
          <a:bodyPr wrap="none">
            <a:spAutoFit/>
          </a:bodyPr>
          <a:lstStyle/>
          <a:p>
            <a:pPr lvl="0"/>
            <a:r>
              <a:rPr lang="zh-CN" altLang="en-US" sz="3200" b="1" dirty="0" smtClean="0">
                <a:solidFill>
                  <a:srgbClr val="BA2326"/>
                </a:solidFill>
                <a:latin typeface="楷体" panose="02010609060101010101" pitchFamily="49" charset="-122"/>
                <a:ea typeface="楷体" panose="02010609060101010101" pitchFamily="49" charset="-122"/>
              </a:rPr>
              <a:t>数据对象间相似度</a:t>
            </a:r>
            <a:endParaRPr lang="en-US" altLang="zh-CN" sz="3200" b="1" dirty="0">
              <a:solidFill>
                <a:srgbClr val="BA2326"/>
              </a:solidFill>
              <a:latin typeface="楷体" panose="02010609060101010101" pitchFamily="49" charset="-122"/>
              <a:ea typeface="楷体" panose="02010609060101010101" pitchFamily="49" charset="-122"/>
            </a:endParaRPr>
          </a:p>
        </p:txBody>
      </p:sp>
      <p:sp>
        <p:nvSpPr>
          <p:cNvPr id="6" name="文本框 5"/>
          <p:cNvSpPr txBox="1"/>
          <p:nvPr/>
        </p:nvSpPr>
        <p:spPr>
          <a:xfrm>
            <a:off x="450574" y="1434539"/>
            <a:ext cx="3193774" cy="461665"/>
          </a:xfrm>
          <a:prstGeom prst="rect">
            <a:avLst/>
          </a:prstGeom>
          <a:noFill/>
        </p:spPr>
        <p:txBody>
          <a:bodyPr wrap="square" rtlCol="0">
            <a:spAutoFit/>
          </a:bodyPr>
          <a:lstStyle/>
          <a:p>
            <a:r>
              <a:rPr lang="en-US" altLang="zh-CN" sz="2400" b="1" dirty="0" smtClean="0">
                <a:latin typeface="楷体" panose="02010609060101010101" pitchFamily="49" charset="-122"/>
                <a:ea typeface="楷体" panose="02010609060101010101" pitchFamily="49" charset="-122"/>
              </a:rPr>
              <a:t>4</a:t>
            </a:r>
            <a:r>
              <a:rPr lang="zh-CN" altLang="en-US" sz="2400" b="1" dirty="0" smtClean="0">
                <a:latin typeface="楷体" panose="02010609060101010101" pitchFamily="49" charset="-122"/>
                <a:ea typeface="楷体" panose="02010609060101010101" pitchFamily="49" charset="-122"/>
              </a:rPr>
              <a:t>、相关系数</a:t>
            </a:r>
            <a:endParaRPr lang="zh-CN" altLang="en-US" sz="2400" b="1" dirty="0">
              <a:latin typeface="楷体" panose="02010609060101010101" pitchFamily="49" charset="-122"/>
              <a:ea typeface="楷体" panose="02010609060101010101" pitchFamily="49" charset="-122"/>
            </a:endParaRPr>
          </a:p>
        </p:txBody>
      </p:sp>
      <p:pic>
        <p:nvPicPr>
          <p:cNvPr id="4" name="图片 3"/>
          <p:cNvPicPr>
            <a:picLocks noChangeAspect="1"/>
          </p:cNvPicPr>
          <p:nvPr/>
        </p:nvPicPr>
        <p:blipFill>
          <a:blip r:embed="rId1"/>
          <a:stretch>
            <a:fillRect/>
          </a:stretch>
        </p:blipFill>
        <p:spPr>
          <a:xfrm>
            <a:off x="450574" y="1896204"/>
            <a:ext cx="9591784" cy="4510987"/>
          </a:xfrm>
          <a:prstGeom prst="rect">
            <a:avLst/>
          </a:prstGeom>
        </p:spPr>
      </p:pic>
    </p:spTree>
  </p:cSld>
  <p:clrMapOvr>
    <a:masterClrMapping/>
  </p:clrMapOvr>
  <p:transition spd="slow">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505436" y="870491"/>
            <a:ext cx="2246128" cy="584775"/>
          </a:xfrm>
          <a:prstGeom prst="rect">
            <a:avLst/>
          </a:prstGeom>
        </p:spPr>
        <p:txBody>
          <a:bodyPr wrap="none">
            <a:spAutoFit/>
          </a:bodyPr>
          <a:lstStyle/>
          <a:p>
            <a:pPr lvl="0"/>
            <a:r>
              <a:rPr lang="zh-CN" altLang="en-US" sz="3200" b="1" dirty="0" smtClean="0">
                <a:solidFill>
                  <a:srgbClr val="BA2326"/>
                </a:solidFill>
                <a:latin typeface="楷体" panose="02010609060101010101" pitchFamily="49" charset="-122"/>
                <a:ea typeface="楷体" panose="02010609060101010101" pitchFamily="49" charset="-122"/>
              </a:rPr>
              <a:t>簇间相似度</a:t>
            </a:r>
            <a:endParaRPr lang="en-US" altLang="zh-CN" sz="3200" b="1" dirty="0">
              <a:solidFill>
                <a:srgbClr val="BA2326"/>
              </a:solidFill>
              <a:latin typeface="楷体" panose="02010609060101010101" pitchFamily="49" charset="-122"/>
              <a:ea typeface="楷体" panose="02010609060101010101" pitchFamily="49" charset="-122"/>
            </a:endParaRPr>
          </a:p>
        </p:txBody>
      </p:sp>
      <p:sp>
        <p:nvSpPr>
          <p:cNvPr id="6" name="文本框 5"/>
          <p:cNvSpPr txBox="1"/>
          <p:nvPr/>
        </p:nvSpPr>
        <p:spPr>
          <a:xfrm>
            <a:off x="230808" y="2917261"/>
            <a:ext cx="1966960" cy="461665"/>
          </a:xfrm>
          <a:prstGeom prst="rect">
            <a:avLst/>
          </a:prstGeom>
          <a:noFill/>
        </p:spPr>
        <p:txBody>
          <a:bodyPr wrap="square" rtlCol="0">
            <a:spAutoFit/>
          </a:bodyPr>
          <a:lstStyle/>
          <a:p>
            <a:r>
              <a:rPr lang="en-US" altLang="zh-CN" sz="2400" b="1" dirty="0" smtClean="0">
                <a:latin typeface="楷体" panose="02010609060101010101" pitchFamily="49" charset="-122"/>
                <a:ea typeface="楷体" panose="02010609060101010101" pitchFamily="49" charset="-122"/>
              </a:rPr>
              <a:t>1</a:t>
            </a:r>
            <a:r>
              <a:rPr lang="zh-CN" altLang="en-US" sz="2400" b="1" dirty="0" smtClean="0">
                <a:latin typeface="楷体" panose="02010609060101010101" pitchFamily="49" charset="-122"/>
                <a:ea typeface="楷体" panose="02010609060101010101" pitchFamily="49" charset="-122"/>
              </a:rPr>
              <a:t>、最小距离</a:t>
            </a:r>
            <a:endParaRPr lang="zh-CN" altLang="en-US" sz="2400" b="1" dirty="0">
              <a:latin typeface="楷体" panose="02010609060101010101" pitchFamily="49" charset="-122"/>
              <a:ea typeface="楷体" panose="02010609060101010101" pitchFamily="49" charset="-122"/>
            </a:endParaRPr>
          </a:p>
        </p:txBody>
      </p:sp>
      <p:sp>
        <p:nvSpPr>
          <p:cNvPr id="2" name="文本框 1"/>
          <p:cNvSpPr txBox="1"/>
          <p:nvPr/>
        </p:nvSpPr>
        <p:spPr>
          <a:xfrm>
            <a:off x="230808" y="1586099"/>
            <a:ext cx="11529462" cy="1200329"/>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聚类过程将样本集划分为互不相交的簇，簇间相似度可通过计算簇间距离得到，</a:t>
            </a:r>
            <a:endParaRPr lang="zh-CN" altLang="en-US" sz="24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簇间距离可以通过样本间的距离定义。假设 </a:t>
            </a:r>
            <a:r>
              <a:rPr lang="en-US" altLang="zh-CN" sz="2400" dirty="0">
                <a:latin typeface="楷体" panose="02010609060101010101" pitchFamily="49" charset="-122"/>
                <a:ea typeface="楷体" panose="02010609060101010101" pitchFamily="49" charset="-122"/>
              </a:rPr>
              <a:t>G1</a:t>
            </a:r>
            <a:r>
              <a:rPr lang="zh-CN" altLang="en-US" sz="24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G2 </a:t>
            </a:r>
            <a:r>
              <a:rPr lang="zh-CN" altLang="en-US" sz="2400" dirty="0">
                <a:latin typeface="楷体" panose="02010609060101010101" pitchFamily="49" charset="-122"/>
                <a:ea typeface="楷体" panose="02010609060101010101" pitchFamily="49" charset="-122"/>
              </a:rPr>
              <a:t>是两个不同的簇，两者之间的</a:t>
            </a:r>
            <a:endParaRPr lang="zh-CN" altLang="en-US" sz="24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距离可通过以下方式定义。</a:t>
            </a:r>
            <a:endParaRPr lang="zh-CN" altLang="en-US" sz="2400" dirty="0">
              <a:latin typeface="楷体" panose="02010609060101010101" pitchFamily="49" charset="-122"/>
              <a:ea typeface="楷体" panose="02010609060101010101" pitchFamily="49" charset="-122"/>
            </a:endParaRPr>
          </a:p>
        </p:txBody>
      </p:sp>
      <p:pic>
        <p:nvPicPr>
          <p:cNvPr id="3" name="图片 2"/>
          <p:cNvPicPr>
            <a:picLocks noChangeAspect="1"/>
          </p:cNvPicPr>
          <p:nvPr/>
        </p:nvPicPr>
        <p:blipFill>
          <a:blip r:embed="rId1"/>
          <a:stretch>
            <a:fillRect/>
          </a:stretch>
        </p:blipFill>
        <p:spPr>
          <a:xfrm>
            <a:off x="230808" y="3706371"/>
            <a:ext cx="9266118" cy="1652557"/>
          </a:xfrm>
          <a:prstGeom prst="rect">
            <a:avLst/>
          </a:prstGeom>
        </p:spPr>
      </p:pic>
    </p:spTree>
  </p:cSld>
  <p:clrMapOvr>
    <a:masterClrMapping/>
  </p:clrMapOvr>
  <p:transition spd="slow">
    <p:pu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546076" y="849764"/>
            <a:ext cx="2244525" cy="584775"/>
          </a:xfrm>
          <a:prstGeom prst="rect">
            <a:avLst/>
          </a:prstGeom>
        </p:spPr>
        <p:txBody>
          <a:bodyPr wrap="none">
            <a:spAutoFit/>
          </a:bodyPr>
          <a:lstStyle/>
          <a:p>
            <a:pPr lvl="0"/>
            <a:r>
              <a:rPr lang="zh-CN" altLang="en-US" sz="3200" b="1" dirty="0">
                <a:solidFill>
                  <a:srgbClr val="BA2326"/>
                </a:solidFill>
                <a:latin typeface="楷体" panose="02010609060101010101" pitchFamily="49" charset="-122"/>
                <a:ea typeface="楷体" panose="02010609060101010101" pitchFamily="49" charset="-122"/>
              </a:rPr>
              <a:t>簇间相似度</a:t>
            </a:r>
            <a:endParaRPr lang="zh-CN" altLang="en-US" sz="3200" b="1" dirty="0">
              <a:solidFill>
                <a:srgbClr val="BA2326"/>
              </a:solidFill>
              <a:latin typeface="楷体" panose="02010609060101010101" pitchFamily="49" charset="-122"/>
              <a:ea typeface="楷体" panose="02010609060101010101" pitchFamily="49" charset="-122"/>
            </a:endParaRPr>
          </a:p>
        </p:txBody>
      </p:sp>
      <p:sp>
        <p:nvSpPr>
          <p:cNvPr id="6" name="文本框 5"/>
          <p:cNvSpPr txBox="1"/>
          <p:nvPr/>
        </p:nvSpPr>
        <p:spPr>
          <a:xfrm>
            <a:off x="450574" y="1434539"/>
            <a:ext cx="3193774" cy="461665"/>
          </a:xfrm>
          <a:prstGeom prst="rect">
            <a:avLst/>
          </a:prstGeom>
          <a:noFill/>
        </p:spPr>
        <p:txBody>
          <a:bodyPr wrap="square" rtlCol="0">
            <a:spAutoFit/>
          </a:bodyPr>
          <a:lstStyle/>
          <a:p>
            <a:r>
              <a:rPr lang="en-US" altLang="zh-CN" sz="2400" b="1" dirty="0" smtClean="0">
                <a:latin typeface="楷体" panose="02010609060101010101" pitchFamily="49" charset="-122"/>
                <a:ea typeface="楷体" panose="02010609060101010101" pitchFamily="49" charset="-122"/>
              </a:rPr>
              <a:t>2</a:t>
            </a:r>
            <a:r>
              <a:rPr lang="zh-CN" altLang="en-US" sz="2400" b="1" dirty="0" smtClean="0">
                <a:latin typeface="楷体" panose="02010609060101010101" pitchFamily="49" charset="-122"/>
                <a:ea typeface="楷体" panose="02010609060101010101" pitchFamily="49" charset="-122"/>
              </a:rPr>
              <a:t>、最大距离</a:t>
            </a:r>
            <a:endParaRPr lang="zh-CN" altLang="en-US" sz="2400" b="1" dirty="0">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1"/>
          <a:stretch>
            <a:fillRect/>
          </a:stretch>
        </p:blipFill>
        <p:spPr>
          <a:xfrm>
            <a:off x="450573" y="1980957"/>
            <a:ext cx="9351153" cy="1250870"/>
          </a:xfrm>
          <a:prstGeom prst="rect">
            <a:avLst/>
          </a:prstGeom>
        </p:spPr>
      </p:pic>
      <p:sp>
        <p:nvSpPr>
          <p:cNvPr id="7" name="文本框 6"/>
          <p:cNvSpPr txBox="1"/>
          <p:nvPr/>
        </p:nvSpPr>
        <p:spPr>
          <a:xfrm>
            <a:off x="450573" y="3231827"/>
            <a:ext cx="2196374" cy="461665"/>
          </a:xfrm>
          <a:prstGeom prst="rect">
            <a:avLst/>
          </a:prstGeom>
          <a:noFill/>
        </p:spPr>
        <p:txBody>
          <a:bodyPr wrap="square" rtlCol="0">
            <a:spAutoFit/>
          </a:bodyPr>
          <a:lstStyle/>
          <a:p>
            <a:r>
              <a:rPr lang="en-US" altLang="zh-CN" sz="2400" b="1" dirty="0" smtClean="0">
                <a:latin typeface="楷体" panose="02010609060101010101" pitchFamily="49" charset="-122"/>
                <a:ea typeface="楷体" panose="02010609060101010101" pitchFamily="49" charset="-122"/>
              </a:rPr>
              <a:t>3</a:t>
            </a:r>
            <a:r>
              <a:rPr lang="zh-CN" altLang="en-US" sz="2400" b="1" dirty="0" smtClean="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平均距离</a:t>
            </a:r>
            <a:endParaRPr lang="zh-CN" altLang="en-US" sz="2400" b="1" dirty="0">
              <a:latin typeface="楷体" panose="02010609060101010101" pitchFamily="49" charset="-122"/>
              <a:ea typeface="楷体" panose="02010609060101010101" pitchFamily="49" charset="-122"/>
            </a:endParaRPr>
          </a:p>
        </p:txBody>
      </p:sp>
      <p:pic>
        <p:nvPicPr>
          <p:cNvPr id="9" name="图片 8"/>
          <p:cNvPicPr>
            <a:picLocks noChangeAspect="1"/>
          </p:cNvPicPr>
          <p:nvPr/>
        </p:nvPicPr>
        <p:blipFill>
          <a:blip r:embed="rId2"/>
          <a:stretch>
            <a:fillRect/>
          </a:stretch>
        </p:blipFill>
        <p:spPr>
          <a:xfrm>
            <a:off x="450573" y="3849878"/>
            <a:ext cx="10186705" cy="1572354"/>
          </a:xfrm>
          <a:prstGeom prst="rect">
            <a:avLst/>
          </a:prstGeom>
        </p:spPr>
      </p:pic>
      <p:pic>
        <p:nvPicPr>
          <p:cNvPr id="10" name="图片 9"/>
          <p:cNvPicPr>
            <a:picLocks noChangeAspect="1"/>
          </p:cNvPicPr>
          <p:nvPr/>
        </p:nvPicPr>
        <p:blipFill>
          <a:blip r:embed="rId3"/>
          <a:stretch>
            <a:fillRect/>
          </a:stretch>
        </p:blipFill>
        <p:spPr>
          <a:xfrm>
            <a:off x="450573" y="5793555"/>
            <a:ext cx="9784290" cy="401096"/>
          </a:xfrm>
          <a:prstGeom prst="rect">
            <a:avLst/>
          </a:prstGeom>
        </p:spPr>
      </p:pic>
    </p:spTree>
  </p:cSld>
  <p:clrMapOvr>
    <a:masterClrMapping/>
  </p:clrMapOvr>
  <p:transition spd="slow">
    <p:pu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393676" y="870491"/>
            <a:ext cx="2244525" cy="584775"/>
          </a:xfrm>
          <a:prstGeom prst="rect">
            <a:avLst/>
          </a:prstGeom>
        </p:spPr>
        <p:txBody>
          <a:bodyPr wrap="none">
            <a:spAutoFit/>
          </a:bodyPr>
          <a:lstStyle/>
          <a:p>
            <a:pPr lvl="0"/>
            <a:r>
              <a:rPr lang="zh-CN" altLang="en-US" sz="3200" b="1" dirty="0">
                <a:solidFill>
                  <a:srgbClr val="BA2326"/>
                </a:solidFill>
                <a:latin typeface="楷体" panose="02010609060101010101" pitchFamily="49" charset="-122"/>
                <a:ea typeface="楷体" panose="02010609060101010101" pitchFamily="49" charset="-122"/>
              </a:rPr>
              <a:t>簇间相似度</a:t>
            </a:r>
            <a:endParaRPr lang="zh-CN" altLang="en-US" sz="3200" b="1" dirty="0">
              <a:solidFill>
                <a:srgbClr val="BA2326"/>
              </a:solidFill>
              <a:latin typeface="楷体" panose="02010609060101010101" pitchFamily="49" charset="-122"/>
              <a:ea typeface="楷体" panose="02010609060101010101" pitchFamily="49" charset="-122"/>
            </a:endParaRPr>
          </a:p>
        </p:txBody>
      </p:sp>
      <p:sp>
        <p:nvSpPr>
          <p:cNvPr id="6" name="文本框 5"/>
          <p:cNvSpPr txBox="1"/>
          <p:nvPr/>
        </p:nvSpPr>
        <p:spPr>
          <a:xfrm>
            <a:off x="450574" y="1711313"/>
            <a:ext cx="3193774" cy="461665"/>
          </a:xfrm>
          <a:prstGeom prst="rect">
            <a:avLst/>
          </a:prstGeom>
          <a:noFill/>
        </p:spPr>
        <p:txBody>
          <a:bodyPr wrap="square" rtlCol="0">
            <a:spAutoFit/>
          </a:bodyPr>
          <a:lstStyle/>
          <a:p>
            <a:r>
              <a:rPr lang="en-US" altLang="zh-CN" sz="2400" b="1" dirty="0" smtClean="0">
                <a:latin typeface="楷体" panose="02010609060101010101" pitchFamily="49" charset="-122"/>
                <a:ea typeface="楷体" panose="02010609060101010101" pitchFamily="49" charset="-122"/>
              </a:rPr>
              <a:t>2</a:t>
            </a:r>
            <a:r>
              <a:rPr lang="zh-CN" altLang="en-US" sz="2400" b="1" dirty="0" smtClean="0">
                <a:latin typeface="楷体" panose="02010609060101010101" pitchFamily="49" charset="-122"/>
                <a:ea typeface="楷体" panose="02010609060101010101" pitchFamily="49" charset="-122"/>
              </a:rPr>
              <a:t>、中心距离</a:t>
            </a:r>
            <a:endParaRPr lang="zh-CN" altLang="en-US" sz="2400" b="1" dirty="0">
              <a:latin typeface="楷体" panose="02010609060101010101" pitchFamily="49" charset="-122"/>
              <a:ea typeface="楷体" panose="02010609060101010101" pitchFamily="49" charset="-122"/>
            </a:endParaRPr>
          </a:p>
        </p:txBody>
      </p:sp>
      <p:pic>
        <p:nvPicPr>
          <p:cNvPr id="3" name="图片 2"/>
          <p:cNvPicPr>
            <a:picLocks noChangeAspect="1"/>
          </p:cNvPicPr>
          <p:nvPr/>
        </p:nvPicPr>
        <p:blipFill>
          <a:blip r:embed="rId1"/>
          <a:stretch>
            <a:fillRect/>
          </a:stretch>
        </p:blipFill>
        <p:spPr>
          <a:xfrm>
            <a:off x="450574" y="2794439"/>
            <a:ext cx="10922469" cy="1970065"/>
          </a:xfrm>
          <a:prstGeom prst="rect">
            <a:avLst/>
          </a:prstGeom>
        </p:spPr>
      </p:pic>
    </p:spTree>
  </p:cSld>
  <p:clrMapOvr>
    <a:masterClrMapping/>
  </p:clrMapOvr>
  <p:transition spd="slow">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3</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3219171" y="4084756"/>
            <a:ext cx="5729302" cy="1798698"/>
          </a:xfrm>
          <a:prstGeom prst="rect">
            <a:avLst/>
          </a:prstGeom>
          <a:noFill/>
        </p:spPr>
        <p:txBody>
          <a:bodyPr wrap="square" rtlCol="0">
            <a:spAutoFit/>
          </a:bodyPr>
          <a:lstStyle/>
          <a:p>
            <a:pPr algn="ctr">
              <a:lnSpc>
                <a:spcPts val="7000"/>
              </a:lnSpc>
            </a:pPr>
            <a:r>
              <a:rPr lang="en-US" altLang="zh-CN" sz="8000" b="1" dirty="0" smtClean="0">
                <a:solidFill>
                  <a:schemeClr val="accent3"/>
                </a:solidFill>
                <a:latin typeface="楷体" panose="02010609060101010101" pitchFamily="49" charset="-122"/>
                <a:ea typeface="楷体" panose="02010609060101010101" pitchFamily="49" charset="-122"/>
              </a:rPr>
              <a:t>K</a:t>
            </a:r>
            <a:r>
              <a:rPr lang="zh-CN" altLang="en-US" sz="8000" b="1" dirty="0" smtClean="0">
                <a:solidFill>
                  <a:schemeClr val="accent3"/>
                </a:solidFill>
                <a:latin typeface="楷体" panose="02010609060101010101" pitchFamily="49" charset="-122"/>
                <a:ea typeface="楷体" panose="02010609060101010101" pitchFamily="49" charset="-122"/>
              </a:rPr>
              <a:t>均值聚类</a:t>
            </a:r>
            <a:endParaRPr lang="en-US" altLang="zh-CN" sz="8000" b="1" dirty="0" smtClean="0">
              <a:solidFill>
                <a:schemeClr val="accent3"/>
              </a:solidFill>
              <a:latin typeface="楷体" panose="02010609060101010101" pitchFamily="49" charset="-122"/>
              <a:ea typeface="楷体" panose="02010609060101010101" pitchFamily="49" charset="-122"/>
            </a:endParaRPr>
          </a:p>
          <a:p>
            <a:pPr algn="ctr">
              <a:lnSpc>
                <a:spcPts val="7000"/>
              </a:lnSpc>
            </a:pPr>
            <a:r>
              <a:rPr lang="en-US" altLang="zh-CN" sz="4000" b="1" dirty="0" smtClean="0">
                <a:solidFill>
                  <a:schemeClr val="bg2">
                    <a:lumMod val="50000"/>
                  </a:schemeClr>
                </a:solidFill>
                <a:cs typeface="Times New Roman" panose="02020603050405020304" pitchFamily="18" charset="0"/>
              </a:rPr>
              <a:t>K-means clustering</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034251" y="876993"/>
            <a:ext cx="1008609" cy="584775"/>
          </a:xfrm>
          <a:prstGeom prst="rect">
            <a:avLst/>
          </a:prstGeom>
        </p:spPr>
        <p:txBody>
          <a:bodyPr wrap="none">
            <a:spAutoFit/>
          </a:bodyPr>
          <a:lstStyle/>
          <a:p>
            <a:r>
              <a:rPr lang="zh-CN" altLang="en-US" sz="3200" b="1" dirty="0">
                <a:solidFill>
                  <a:schemeClr val="accent3"/>
                </a:solidFill>
                <a:latin typeface="楷体" panose="02010609060101010101" pitchFamily="49" charset="-122"/>
                <a:ea typeface="楷体" panose="02010609060101010101" pitchFamily="49" charset="-122"/>
              </a:rPr>
              <a:t>原理</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6" name="Rectangle 2"/>
          <p:cNvSpPr>
            <a:spLocks noChangeArrowheads="1"/>
          </p:cNvSpPr>
          <p:nvPr/>
        </p:nvSpPr>
        <p:spPr bwMode="auto">
          <a:xfrm>
            <a:off x="3898230" y="2566954"/>
            <a:ext cx="13645306" cy="51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8" name="Rectangle 4"/>
          <p:cNvSpPr>
            <a:spLocks noChangeArrowheads="1"/>
          </p:cNvSpPr>
          <p:nvPr/>
        </p:nvSpPr>
        <p:spPr bwMode="auto">
          <a:xfrm>
            <a:off x="3497178" y="4069060"/>
            <a:ext cx="15345268" cy="47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10" name="图片 9"/>
          <p:cNvPicPr>
            <a:picLocks noChangeAspect="1"/>
          </p:cNvPicPr>
          <p:nvPr/>
        </p:nvPicPr>
        <p:blipFill>
          <a:blip r:embed="rId1"/>
          <a:stretch>
            <a:fillRect/>
          </a:stretch>
        </p:blipFill>
        <p:spPr>
          <a:xfrm>
            <a:off x="392764" y="1635238"/>
            <a:ext cx="10616396" cy="3754909"/>
          </a:xfrm>
          <a:prstGeom prst="rect">
            <a:avLst/>
          </a:prstGeom>
        </p:spPr>
      </p:pic>
    </p:spTree>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60884" y="823540"/>
            <a:ext cx="1008609"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原理</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6" name="Rectangle 2"/>
          <p:cNvSpPr>
            <a:spLocks noChangeArrowheads="1"/>
          </p:cNvSpPr>
          <p:nvPr/>
        </p:nvSpPr>
        <p:spPr bwMode="auto">
          <a:xfrm>
            <a:off x="3898230" y="2566954"/>
            <a:ext cx="13645306" cy="51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8" name="Rectangle 4"/>
          <p:cNvSpPr>
            <a:spLocks noChangeArrowheads="1"/>
          </p:cNvSpPr>
          <p:nvPr/>
        </p:nvSpPr>
        <p:spPr bwMode="auto">
          <a:xfrm>
            <a:off x="3497178" y="4069060"/>
            <a:ext cx="15345268" cy="47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2" name="图片 1"/>
          <p:cNvPicPr>
            <a:picLocks noChangeAspect="1"/>
          </p:cNvPicPr>
          <p:nvPr/>
        </p:nvPicPr>
        <p:blipFill>
          <a:blip r:embed="rId1"/>
          <a:stretch>
            <a:fillRect/>
          </a:stretch>
        </p:blipFill>
        <p:spPr>
          <a:xfrm>
            <a:off x="324888" y="1535449"/>
            <a:ext cx="10280603" cy="4733799"/>
          </a:xfrm>
          <a:prstGeom prst="rect">
            <a:avLst/>
          </a:prstGeom>
        </p:spPr>
      </p:pic>
    </p:spTree>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865658" y="823540"/>
            <a:ext cx="1008609" cy="584775"/>
          </a:xfrm>
          <a:prstGeom prst="rect">
            <a:avLst/>
          </a:prstGeom>
        </p:spPr>
        <p:txBody>
          <a:bodyPr wrap="none">
            <a:spAutoFit/>
          </a:bodyPr>
          <a:lstStyle/>
          <a:p>
            <a:r>
              <a:rPr lang="zh-CN" altLang="en-US" sz="3200" b="1" dirty="0">
                <a:solidFill>
                  <a:schemeClr val="accent3"/>
                </a:solidFill>
                <a:latin typeface="楷体" panose="02010609060101010101" pitchFamily="49" charset="-122"/>
                <a:ea typeface="楷体" panose="02010609060101010101" pitchFamily="49" charset="-122"/>
              </a:rPr>
              <a:t>原理</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6" name="Rectangle 2"/>
          <p:cNvSpPr>
            <a:spLocks noChangeArrowheads="1"/>
          </p:cNvSpPr>
          <p:nvPr/>
        </p:nvSpPr>
        <p:spPr bwMode="auto">
          <a:xfrm>
            <a:off x="3898230" y="2566954"/>
            <a:ext cx="13645306" cy="51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8" name="Rectangle 4"/>
          <p:cNvSpPr>
            <a:spLocks noChangeArrowheads="1"/>
          </p:cNvSpPr>
          <p:nvPr/>
        </p:nvSpPr>
        <p:spPr bwMode="auto">
          <a:xfrm>
            <a:off x="3497178" y="4069060"/>
            <a:ext cx="15345268" cy="47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4" name="图片 3"/>
          <p:cNvPicPr>
            <a:picLocks noChangeAspect="1"/>
          </p:cNvPicPr>
          <p:nvPr/>
        </p:nvPicPr>
        <p:blipFill>
          <a:blip r:embed="rId1"/>
          <a:stretch>
            <a:fillRect/>
          </a:stretch>
        </p:blipFill>
        <p:spPr>
          <a:xfrm>
            <a:off x="425480" y="1886786"/>
            <a:ext cx="10744332" cy="2509724"/>
          </a:xfrm>
          <a:prstGeom prst="rect">
            <a:avLst/>
          </a:prstGeom>
        </p:spPr>
      </p:pic>
      <p:pic>
        <p:nvPicPr>
          <p:cNvPr id="5" name="图片 4"/>
          <p:cNvPicPr>
            <a:picLocks noChangeAspect="1"/>
          </p:cNvPicPr>
          <p:nvPr/>
        </p:nvPicPr>
        <p:blipFill rotWithShape="1">
          <a:blip r:embed="rId2"/>
          <a:srcRect l="1108" t="3241"/>
          <a:stretch>
            <a:fillRect/>
          </a:stretch>
        </p:blipFill>
        <p:spPr>
          <a:xfrm>
            <a:off x="356805" y="4396510"/>
            <a:ext cx="10026316" cy="1168543"/>
          </a:xfrm>
          <a:prstGeom prst="rect">
            <a:avLst/>
          </a:prstGeom>
        </p:spPr>
      </p:pic>
    </p:spTree>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512274" y="904121"/>
            <a:ext cx="1008609" cy="584775"/>
          </a:xfrm>
          <a:prstGeom prst="rect">
            <a:avLst/>
          </a:prstGeom>
        </p:spPr>
        <p:txBody>
          <a:bodyPr wrap="none">
            <a:spAutoFit/>
          </a:bodyPr>
          <a:lstStyle/>
          <a:p>
            <a:r>
              <a:rPr lang="zh-CN" altLang="en-US" sz="3200" b="1" dirty="0">
                <a:solidFill>
                  <a:schemeClr val="accent3"/>
                </a:solidFill>
                <a:latin typeface="楷体" panose="02010609060101010101" pitchFamily="49" charset="-122"/>
                <a:ea typeface="楷体" panose="02010609060101010101" pitchFamily="49" charset="-122"/>
              </a:rPr>
              <a:t>原理</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6" name="Rectangle 2"/>
          <p:cNvSpPr>
            <a:spLocks noChangeArrowheads="1"/>
          </p:cNvSpPr>
          <p:nvPr/>
        </p:nvSpPr>
        <p:spPr bwMode="auto">
          <a:xfrm>
            <a:off x="3898230" y="2566954"/>
            <a:ext cx="13645306" cy="51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8" name="Rectangle 4"/>
          <p:cNvSpPr>
            <a:spLocks noChangeArrowheads="1"/>
          </p:cNvSpPr>
          <p:nvPr/>
        </p:nvSpPr>
        <p:spPr bwMode="auto">
          <a:xfrm>
            <a:off x="3497178" y="4069060"/>
            <a:ext cx="15345268" cy="47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2" name="图片 1"/>
          <p:cNvPicPr>
            <a:picLocks noChangeAspect="1"/>
          </p:cNvPicPr>
          <p:nvPr/>
        </p:nvPicPr>
        <p:blipFill>
          <a:blip r:embed="rId1"/>
          <a:stretch>
            <a:fillRect/>
          </a:stretch>
        </p:blipFill>
        <p:spPr>
          <a:xfrm>
            <a:off x="170652" y="1922021"/>
            <a:ext cx="11691854" cy="3403957"/>
          </a:xfrm>
          <a:prstGeom prst="rect">
            <a:avLst/>
          </a:prstGeom>
        </p:spPr>
      </p:pic>
    </p:spTree>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3"/>
          <p:cNvSpPr>
            <a:spLocks noChangeArrowheads="1"/>
          </p:cNvSpPr>
          <p:nvPr/>
        </p:nvSpPr>
        <p:spPr bwMode="auto">
          <a:xfrm>
            <a:off x="0" y="0"/>
            <a:ext cx="4470400" cy="6858000"/>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16388" name="组合 14"/>
          <p:cNvGrpSpPr/>
          <p:nvPr/>
        </p:nvGrpSpPr>
        <p:grpSpPr bwMode="auto">
          <a:xfrm>
            <a:off x="6753860" y="451091"/>
            <a:ext cx="3789363" cy="723900"/>
            <a:chOff x="0" y="0"/>
            <a:chExt cx="3788681" cy="724147"/>
          </a:xfrm>
        </p:grpSpPr>
        <p:sp>
          <p:nvSpPr>
            <p:cNvPr id="16395" name="矩形 12"/>
            <p:cNvSpPr>
              <a:spLocks noChangeArrowheads="1"/>
            </p:cNvSpPr>
            <p:nvPr/>
          </p:nvSpPr>
          <p:spPr bwMode="auto">
            <a:xfrm>
              <a:off x="0" y="0"/>
              <a:ext cx="1092746" cy="611357"/>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b="1">
                  <a:solidFill>
                    <a:srgbClr val="FFFFFF"/>
                  </a:solidFill>
                  <a:latin typeface="微软雅黑" panose="020B0503020204020204" pitchFamily="34" charset="-122"/>
                  <a:ea typeface="微软雅黑" panose="020B0503020204020204" pitchFamily="34" charset="-122"/>
                </a:rPr>
                <a:t> </a:t>
              </a:r>
              <a:r>
                <a:rPr lang="zh-CN" altLang="en-US" b="1">
                  <a:solidFill>
                    <a:srgbClr val="FFFFFF"/>
                  </a:solidFill>
                  <a:latin typeface="微软雅黑" panose="020B0503020204020204" pitchFamily="34" charset="-122"/>
                  <a:ea typeface="微软雅黑" panose="020B0503020204020204" pitchFamily="34" charset="-122"/>
                </a:rPr>
                <a:t>目录</a:t>
              </a:r>
              <a:endParaRPr lang="zh-CN" altLang="en-US" b="1">
                <a:solidFill>
                  <a:srgbClr val="FFFFFF"/>
                </a:solidFill>
                <a:latin typeface="微软雅黑" panose="020B0503020204020204" pitchFamily="34" charset="-122"/>
                <a:ea typeface="微软雅黑" panose="020B0503020204020204" pitchFamily="34" charset="-122"/>
              </a:endParaRPr>
            </a:p>
          </p:txBody>
        </p:sp>
        <p:sp>
          <p:nvSpPr>
            <p:cNvPr id="17421" name="文本框 13"/>
            <p:cNvSpPr txBox="1">
              <a:spLocks noChangeArrowheads="1"/>
            </p:cNvSpPr>
            <p:nvPr/>
          </p:nvSpPr>
          <p:spPr bwMode="auto">
            <a:xfrm>
              <a:off x="1107876" y="201681"/>
              <a:ext cx="2680805" cy="522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rPr>
                <a:t>Contents</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17416" name="文本框 18"/>
          <p:cNvSpPr txBox="1">
            <a:spLocks noChangeArrowheads="1"/>
          </p:cNvSpPr>
          <p:nvPr/>
        </p:nvSpPr>
        <p:spPr bwMode="auto">
          <a:xfrm>
            <a:off x="6753860" y="1442613"/>
            <a:ext cx="3575050" cy="409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一、</a:t>
            </a:r>
            <a:r>
              <a:rPr lang="zh-CN" altLang="en-US" sz="2600" b="1" dirty="0" smtClean="0">
                <a:solidFill>
                  <a:schemeClr val="tx1">
                    <a:lumMod val="65000"/>
                    <a:lumOff val="35000"/>
                  </a:schemeClr>
                </a:solidFill>
                <a:latin typeface="微软雅黑" panose="020B0503020204020204" pitchFamily="34" charset="-122"/>
                <a:ea typeface="微软雅黑" panose="020B0503020204020204" pitchFamily="34" charset="-122"/>
              </a:rPr>
              <a:t>简介</a:t>
            </a:r>
            <a:endParaRPr lang="en-US" altLang="zh-CN" sz="2600" b="1"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gn="just" eaLnBrk="1" hangingPunct="1">
              <a:defRPr/>
            </a:pPr>
            <a:r>
              <a:rPr lang="zh-CN" altLang="en-US" sz="2600" b="1" dirty="0" smtClean="0">
                <a:solidFill>
                  <a:schemeClr val="tx1">
                    <a:lumMod val="65000"/>
                    <a:lumOff val="35000"/>
                  </a:schemeClr>
                </a:solidFill>
                <a:latin typeface="微软雅黑" panose="020B0503020204020204" pitchFamily="34" charset="-122"/>
                <a:ea typeface="微软雅黑" panose="020B0503020204020204" pitchFamily="34" charset="-122"/>
              </a:rPr>
              <a:t>二</a:t>
            </a: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2600" b="1" dirty="0" smtClean="0">
                <a:solidFill>
                  <a:schemeClr val="tx1">
                    <a:lumMod val="65000"/>
                    <a:lumOff val="35000"/>
                  </a:schemeClr>
                </a:solidFill>
                <a:latin typeface="微软雅黑" panose="020B0503020204020204" pitchFamily="34" charset="-122"/>
                <a:ea typeface="微软雅黑" panose="020B0503020204020204" pitchFamily="34" charset="-122"/>
              </a:rPr>
              <a:t>相似度</a:t>
            </a:r>
            <a:endParaRPr lang="en-US" altLang="zh-CN" sz="2600" b="1"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gn="just" eaLnBrk="1" hangingPunct="1">
              <a:defRPr/>
            </a:pPr>
            <a:r>
              <a:rPr lang="zh-CN" altLang="en-US" sz="2600" b="1" dirty="0" smtClean="0">
                <a:solidFill>
                  <a:schemeClr val="tx1">
                    <a:lumMod val="65000"/>
                    <a:lumOff val="35000"/>
                  </a:schemeClr>
                </a:solidFill>
                <a:latin typeface="微软雅黑" panose="020B0503020204020204" pitchFamily="34" charset="-122"/>
                <a:ea typeface="微软雅黑" panose="020B0503020204020204" pitchFamily="34" charset="-122"/>
              </a:rPr>
              <a:t>三</a:t>
            </a: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600" b="1" dirty="0">
                <a:solidFill>
                  <a:schemeClr val="tx1">
                    <a:lumMod val="65000"/>
                    <a:lumOff val="35000"/>
                  </a:schemeClr>
                </a:solidFill>
                <a:latin typeface="微软雅黑" panose="020B0503020204020204" pitchFamily="34" charset="-122"/>
                <a:ea typeface="微软雅黑" panose="020B0503020204020204" pitchFamily="34" charset="-122"/>
              </a:rPr>
              <a:t>K</a:t>
            </a: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均值</a:t>
            </a:r>
            <a:r>
              <a:rPr lang="zh-CN" altLang="en-US" sz="2600" b="1" dirty="0" smtClean="0">
                <a:solidFill>
                  <a:schemeClr val="tx1">
                    <a:lumMod val="65000"/>
                    <a:lumOff val="35000"/>
                  </a:schemeClr>
                </a:solidFill>
                <a:latin typeface="微软雅黑" panose="020B0503020204020204" pitchFamily="34" charset="-122"/>
                <a:ea typeface="微软雅黑" panose="020B0503020204020204" pitchFamily="34" charset="-122"/>
              </a:rPr>
              <a:t>聚类</a:t>
            </a:r>
            <a:endParaRPr lang="en-US" altLang="zh-CN" sz="2600" b="1"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gn="just" eaLnBrk="1" hangingPunct="1">
              <a:buFont typeface="Arial" panose="020B0604020202020204" pitchFamily="34" charset="0"/>
              <a:buNone/>
              <a:defRPr/>
            </a:pPr>
            <a:r>
              <a:rPr lang="zh-CN" altLang="en-US" sz="2600" b="1" dirty="0" smtClean="0">
                <a:solidFill>
                  <a:schemeClr val="tx1">
                    <a:lumMod val="65000"/>
                    <a:lumOff val="35000"/>
                  </a:schemeClr>
                </a:solidFill>
                <a:latin typeface="微软雅黑" panose="020B0503020204020204" pitchFamily="34" charset="-122"/>
                <a:ea typeface="微软雅黑" panose="020B0503020204020204" pitchFamily="34" charset="-122"/>
              </a:rPr>
              <a:t>四、模糊</a:t>
            </a:r>
            <a:r>
              <a:rPr lang="en-US" altLang="zh-CN" sz="2600" b="1" dirty="0" smtClean="0">
                <a:solidFill>
                  <a:schemeClr val="tx1">
                    <a:lumMod val="65000"/>
                    <a:lumOff val="35000"/>
                  </a:schemeClr>
                </a:solidFill>
                <a:latin typeface="微软雅黑" panose="020B0503020204020204" pitchFamily="34" charset="-122"/>
                <a:ea typeface="微软雅黑" panose="020B0503020204020204" pitchFamily="34" charset="-122"/>
              </a:rPr>
              <a:t>C</a:t>
            </a:r>
            <a:r>
              <a:rPr lang="zh-CN" altLang="en-US" sz="2600" b="1" dirty="0" smtClean="0">
                <a:solidFill>
                  <a:schemeClr val="tx1">
                    <a:lumMod val="65000"/>
                    <a:lumOff val="35000"/>
                  </a:schemeClr>
                </a:solidFill>
                <a:latin typeface="微软雅黑" panose="020B0503020204020204" pitchFamily="34" charset="-122"/>
                <a:ea typeface="微软雅黑" panose="020B0503020204020204" pitchFamily="34" charset="-122"/>
              </a:rPr>
              <a:t>均值聚类</a:t>
            </a:r>
            <a:endParaRPr lang="en-US" altLang="zh-CN" sz="2600" b="1"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gn="just" eaLnBrk="1" hangingPunct="1">
              <a:buFont typeface="Arial" panose="020B0604020202020204" pitchFamily="34" charset="0"/>
              <a:buNone/>
              <a:defRPr/>
            </a:pPr>
            <a:r>
              <a:rPr lang="zh-CN" altLang="en-US" sz="2600" b="1" dirty="0" smtClean="0">
                <a:solidFill>
                  <a:schemeClr val="tx1">
                    <a:lumMod val="65000"/>
                    <a:lumOff val="35000"/>
                  </a:schemeClr>
                </a:solidFill>
                <a:latin typeface="微软雅黑" panose="020B0503020204020204" pitchFamily="34" charset="-122"/>
                <a:ea typeface="微软雅黑" panose="020B0503020204020204" pitchFamily="34" charset="-122"/>
              </a:rPr>
              <a:t>五、高斯混合聚类</a:t>
            </a:r>
            <a:endParaRPr lang="en-US" altLang="zh-CN" sz="2600" b="1"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gn="just" eaLnBrk="1" hangingPunct="1">
              <a:buFont typeface="Arial" panose="020B0604020202020204" pitchFamily="34" charset="0"/>
              <a:buNone/>
              <a:defRPr/>
            </a:pPr>
            <a:r>
              <a:rPr lang="zh-CN" altLang="en-US" sz="2600" b="1" dirty="0" smtClean="0">
                <a:solidFill>
                  <a:schemeClr val="tx1">
                    <a:lumMod val="65000"/>
                    <a:lumOff val="35000"/>
                  </a:schemeClr>
                </a:solidFill>
                <a:latin typeface="微软雅黑" panose="020B0503020204020204" pitchFamily="34" charset="-122"/>
                <a:ea typeface="微软雅黑" panose="020B0503020204020204" pitchFamily="34" charset="-122"/>
              </a:rPr>
              <a:t>六、层次聚类</a:t>
            </a:r>
            <a:endParaRPr lang="en-US" altLang="zh-CN" sz="2600" b="1"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gn="just" eaLnBrk="1" hangingPunct="1">
              <a:buFont typeface="Arial" panose="020B0604020202020204" pitchFamily="34" charset="0"/>
              <a:buNone/>
              <a:defRPr/>
            </a:pPr>
            <a:r>
              <a:rPr lang="zh-CN" altLang="en-US" sz="2600" b="1" dirty="0" smtClean="0">
                <a:solidFill>
                  <a:schemeClr val="tx1">
                    <a:lumMod val="65000"/>
                    <a:lumOff val="35000"/>
                  </a:schemeClr>
                </a:solidFill>
                <a:latin typeface="微软雅黑" panose="020B0503020204020204" pitchFamily="34" charset="-122"/>
                <a:ea typeface="微软雅黑" panose="020B0503020204020204" pitchFamily="34" charset="-122"/>
              </a:rPr>
              <a:t>七、</a:t>
            </a:r>
            <a:r>
              <a:rPr lang="en-US" altLang="zh-CN" sz="2600" b="1" dirty="0" smtClean="0">
                <a:solidFill>
                  <a:schemeClr val="tx1">
                    <a:lumMod val="65000"/>
                    <a:lumOff val="35000"/>
                  </a:schemeClr>
                </a:solidFill>
                <a:latin typeface="微软雅黑" panose="020B0503020204020204" pitchFamily="34" charset="-122"/>
                <a:ea typeface="微软雅黑" panose="020B0503020204020204" pitchFamily="34" charset="-122"/>
              </a:rPr>
              <a:t>DBSCAN</a:t>
            </a:r>
            <a:r>
              <a:rPr lang="zh-CN" altLang="en-US" sz="2600" b="1" dirty="0" smtClean="0">
                <a:solidFill>
                  <a:schemeClr val="tx1">
                    <a:lumMod val="65000"/>
                    <a:lumOff val="35000"/>
                  </a:schemeClr>
                </a:solidFill>
                <a:latin typeface="微软雅黑" panose="020B0503020204020204" pitchFamily="34" charset="-122"/>
                <a:ea typeface="微软雅黑" panose="020B0503020204020204" pitchFamily="34" charset="-122"/>
              </a:rPr>
              <a:t>聚类</a:t>
            </a:r>
            <a:endParaRPr lang="en-US" altLang="zh-CN" sz="2600" b="1"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gn="just" eaLnBrk="1" hangingPunct="1">
              <a:buFont typeface="Arial" panose="020B0604020202020204" pitchFamily="34" charset="0"/>
              <a:buNone/>
              <a:defRPr/>
            </a:pPr>
            <a:r>
              <a:rPr lang="zh-CN" altLang="en-US" sz="2600" b="1" dirty="0" smtClean="0">
                <a:solidFill>
                  <a:schemeClr val="tx1">
                    <a:lumMod val="65000"/>
                    <a:lumOff val="35000"/>
                  </a:schemeClr>
                </a:solidFill>
                <a:latin typeface="微软雅黑" panose="020B0503020204020204" pitchFamily="34" charset="-122"/>
                <a:ea typeface="微软雅黑" panose="020B0503020204020204" pitchFamily="34" charset="-122"/>
              </a:rPr>
              <a:t>八、其他类型聚类方法</a:t>
            </a:r>
            <a:endParaRPr lang="en-US" altLang="zh-CN" sz="2600" b="1"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gn="just" eaLnBrk="1" hangingPunct="1">
              <a:buFont typeface="Arial" panose="020B0604020202020204" pitchFamily="34" charset="0"/>
              <a:buNone/>
              <a:defRPr/>
            </a:pPr>
            <a:r>
              <a:rPr lang="zh-CN" altLang="en-US" sz="2600" b="1" dirty="0" smtClean="0">
                <a:solidFill>
                  <a:schemeClr val="tx1">
                    <a:lumMod val="65000"/>
                    <a:lumOff val="35000"/>
                  </a:schemeClr>
                </a:solidFill>
                <a:latin typeface="微软雅黑" panose="020B0503020204020204" pitchFamily="34" charset="-122"/>
                <a:ea typeface="微软雅黑" panose="020B0503020204020204" pitchFamily="34" charset="-122"/>
              </a:rPr>
              <a:t>九、聚类实践</a:t>
            </a:r>
            <a:endParaRPr lang="en-US" altLang="zh-CN" sz="2600" b="1"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gn="just" eaLnBrk="1" hangingPunct="1">
              <a:buFont typeface="Arial" panose="020B0604020202020204" pitchFamily="34" charset="0"/>
              <a:buNone/>
              <a:defRPr/>
            </a:pPr>
            <a:r>
              <a:rPr lang="zh-CN" altLang="en-US" sz="2600" b="1" dirty="0" smtClean="0">
                <a:solidFill>
                  <a:schemeClr val="tx1">
                    <a:lumMod val="65000"/>
                    <a:lumOff val="35000"/>
                  </a:schemeClr>
                </a:solidFill>
                <a:latin typeface="微软雅黑" panose="020B0503020204020204" pitchFamily="34" charset="-122"/>
                <a:ea typeface="微软雅黑" panose="020B0503020204020204" pitchFamily="34" charset="-122"/>
              </a:rPr>
              <a:t>十、总结</a:t>
            </a:r>
            <a:endParaRPr lang="en-US" altLang="zh-CN" sz="2600" b="1" dirty="0" smtClean="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6394" name="直接连接符 22"/>
          <p:cNvCxnSpPr>
            <a:cxnSpLocks noChangeShapeType="1"/>
          </p:cNvCxnSpPr>
          <p:nvPr/>
        </p:nvCxnSpPr>
        <p:spPr bwMode="auto">
          <a:xfrm>
            <a:off x="6488072" y="1194097"/>
            <a:ext cx="3511550" cy="0"/>
          </a:xfrm>
          <a:prstGeom prst="line">
            <a:avLst/>
          </a:prstGeom>
          <a:noFill/>
          <a:ln w="6350">
            <a:solidFill>
              <a:srgbClr val="7F7F7F"/>
            </a:solidFill>
            <a:round/>
          </a:ln>
          <a:extLst>
            <a:ext uri="{909E8E84-426E-40DD-AFC4-6F175D3DCCD1}">
              <a14:hiddenFill xmlns:a14="http://schemas.microsoft.com/office/drawing/2010/main">
                <a:noFill/>
              </a14:hiddenFill>
            </a:ext>
          </a:extLst>
        </p:spPr>
      </p:cxnSp>
      <p:sp>
        <p:nvSpPr>
          <p:cNvPr id="19" name="圆角矩形 7"/>
          <p:cNvSpPr>
            <a:spLocks noChangeArrowheads="1"/>
          </p:cNvSpPr>
          <p:nvPr/>
        </p:nvSpPr>
        <p:spPr bwMode="auto">
          <a:xfrm rot="2700000">
            <a:off x="331788" y="2235200"/>
            <a:ext cx="1250950" cy="1285875"/>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 name="任意多边形 8"/>
          <p:cNvSpPr/>
          <p:nvPr/>
        </p:nvSpPr>
        <p:spPr bwMode="auto">
          <a:xfrm rot="2700000">
            <a:off x="-668338" y="4121150"/>
            <a:ext cx="1335088" cy="1335088"/>
          </a:xfrm>
          <a:custGeom>
            <a:avLst/>
            <a:gdLst>
              <a:gd name="T0" fmla="*/ 0 w 1335134"/>
              <a:gd name="T1" fmla="*/ 0 h 1335134"/>
              <a:gd name="T2" fmla="*/ 1058749 w 1335134"/>
              <a:gd name="T3" fmla="*/ 0 h 1335134"/>
              <a:gd name="T4" fmla="*/ 1334904 w 1335134"/>
              <a:gd name="T5" fmla="*/ 276155 h 1335134"/>
              <a:gd name="T6" fmla="*/ 1334904 w 1335134"/>
              <a:gd name="T7" fmla="*/ 1334904 h 1335134"/>
              <a:gd name="T8" fmla="*/ 0 w 1335134"/>
              <a:gd name="T9" fmla="*/ 0 h 13351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5134" h="1335134">
                <a:moveTo>
                  <a:pt x="0" y="0"/>
                </a:moveTo>
                <a:lnTo>
                  <a:pt x="1058929" y="0"/>
                </a:lnTo>
                <a:cubicBezTo>
                  <a:pt x="1211473" y="0"/>
                  <a:pt x="1335134" y="123661"/>
                  <a:pt x="1335134" y="276205"/>
                </a:cubicBezTo>
                <a:lnTo>
                  <a:pt x="1335134" y="1335134"/>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2" name="圆角矩形 14"/>
          <p:cNvSpPr>
            <a:spLocks noChangeArrowheads="1"/>
          </p:cNvSpPr>
          <p:nvPr/>
        </p:nvSpPr>
        <p:spPr bwMode="auto">
          <a:xfrm rot="2700000">
            <a:off x="4763294" y="2721769"/>
            <a:ext cx="627063" cy="644525"/>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3" name="圆角矩形 15"/>
          <p:cNvSpPr>
            <a:spLocks noChangeArrowheads="1"/>
          </p:cNvSpPr>
          <p:nvPr/>
        </p:nvSpPr>
        <p:spPr bwMode="auto">
          <a:xfrm rot="2700000">
            <a:off x="989807" y="3877469"/>
            <a:ext cx="503237" cy="517525"/>
          </a:xfrm>
          <a:prstGeom prst="roundRect">
            <a:avLst>
              <a:gd name="adj" fmla="val 16667"/>
            </a:avLst>
          </a:prstGeom>
          <a:solidFill>
            <a:srgbClr val="5E5874"/>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24" name="图片 1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33538" y="2036763"/>
            <a:ext cx="3103562" cy="312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Freeform 44"/>
          <p:cNvSpPr/>
          <p:nvPr/>
        </p:nvSpPr>
        <p:spPr bwMode="auto">
          <a:xfrm>
            <a:off x="2046288" y="4291013"/>
            <a:ext cx="334962" cy="334962"/>
          </a:xfrm>
          <a:custGeom>
            <a:avLst/>
            <a:gdLst>
              <a:gd name="T0" fmla="*/ 0 w 175"/>
              <a:gd name="T1" fmla="*/ 2147483647 h 175"/>
              <a:gd name="T2" fmla="*/ 2147483647 w 175"/>
              <a:gd name="T3" fmla="*/ 2147483647 h 175"/>
              <a:gd name="T4" fmla="*/ 2147483647 w 175"/>
              <a:gd name="T5" fmla="*/ 2147483647 h 175"/>
              <a:gd name="T6" fmla="*/ 2147483647 w 175"/>
              <a:gd name="T7" fmla="*/ 0 h 175"/>
              <a:gd name="T8" fmla="*/ 0 w 175"/>
              <a:gd name="T9" fmla="*/ 2147483647 h 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 h="175">
                <a:moveTo>
                  <a:pt x="0" y="93"/>
                </a:moveTo>
                <a:lnTo>
                  <a:pt x="82" y="93"/>
                </a:lnTo>
                <a:lnTo>
                  <a:pt x="82" y="175"/>
                </a:lnTo>
                <a:lnTo>
                  <a:pt x="175" y="0"/>
                </a:lnTo>
                <a:lnTo>
                  <a:pt x="0" y="9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flip dir="r"/>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097508" y="823540"/>
            <a:ext cx="1008609" cy="584775"/>
          </a:xfrm>
          <a:prstGeom prst="rect">
            <a:avLst/>
          </a:prstGeom>
        </p:spPr>
        <p:txBody>
          <a:bodyPr wrap="none">
            <a:spAutoFit/>
          </a:bodyPr>
          <a:lstStyle/>
          <a:p>
            <a:r>
              <a:rPr lang="zh-CN" altLang="en-US" sz="3200" b="1" dirty="0">
                <a:solidFill>
                  <a:schemeClr val="accent3"/>
                </a:solidFill>
                <a:latin typeface="楷体" panose="02010609060101010101" pitchFamily="49" charset="-122"/>
                <a:ea typeface="楷体" panose="02010609060101010101" pitchFamily="49" charset="-122"/>
              </a:rPr>
              <a:t>原理</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6" name="Rectangle 2"/>
          <p:cNvSpPr>
            <a:spLocks noChangeArrowheads="1"/>
          </p:cNvSpPr>
          <p:nvPr/>
        </p:nvSpPr>
        <p:spPr bwMode="auto">
          <a:xfrm>
            <a:off x="3898230" y="2566954"/>
            <a:ext cx="13645306" cy="51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8" name="Rectangle 4"/>
          <p:cNvSpPr>
            <a:spLocks noChangeArrowheads="1"/>
          </p:cNvSpPr>
          <p:nvPr/>
        </p:nvSpPr>
        <p:spPr bwMode="auto">
          <a:xfrm>
            <a:off x="3497178" y="4069060"/>
            <a:ext cx="15345268" cy="47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4" name="图片 3"/>
          <p:cNvPicPr>
            <a:picLocks noChangeAspect="1"/>
          </p:cNvPicPr>
          <p:nvPr/>
        </p:nvPicPr>
        <p:blipFill>
          <a:blip r:embed="rId1"/>
          <a:stretch>
            <a:fillRect/>
          </a:stretch>
        </p:blipFill>
        <p:spPr>
          <a:xfrm>
            <a:off x="1032933" y="1408315"/>
            <a:ext cx="9137761" cy="5128058"/>
          </a:xfrm>
          <a:prstGeom prst="rect">
            <a:avLst/>
          </a:prstGeom>
        </p:spPr>
      </p:pic>
    </p:spTree>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93131" y="775837"/>
            <a:ext cx="1008609" cy="584775"/>
          </a:xfrm>
          <a:prstGeom prst="rect">
            <a:avLst/>
          </a:prstGeom>
        </p:spPr>
        <p:txBody>
          <a:bodyPr wrap="none">
            <a:spAutoFit/>
          </a:bodyPr>
          <a:lstStyle/>
          <a:p>
            <a:r>
              <a:rPr lang="zh-CN" altLang="en-US" sz="3200" b="1" dirty="0" smtClean="0">
                <a:solidFill>
                  <a:schemeClr val="accent3"/>
                </a:solidFill>
                <a:latin typeface="楷体" panose="02010609060101010101" pitchFamily="49" charset="-122"/>
                <a:ea typeface="楷体" panose="02010609060101010101" pitchFamily="49" charset="-122"/>
              </a:rPr>
              <a:t>特点</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6" name="Rectangle 2"/>
          <p:cNvSpPr>
            <a:spLocks noChangeArrowheads="1"/>
          </p:cNvSpPr>
          <p:nvPr/>
        </p:nvSpPr>
        <p:spPr bwMode="auto">
          <a:xfrm>
            <a:off x="3898230" y="2566954"/>
            <a:ext cx="13645306" cy="51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8" name="Rectangle 4"/>
          <p:cNvSpPr>
            <a:spLocks noChangeArrowheads="1"/>
          </p:cNvSpPr>
          <p:nvPr/>
        </p:nvSpPr>
        <p:spPr bwMode="auto">
          <a:xfrm>
            <a:off x="3497178" y="4069060"/>
            <a:ext cx="15345268" cy="47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4" name="文本框 3"/>
          <p:cNvSpPr txBox="1"/>
          <p:nvPr/>
        </p:nvSpPr>
        <p:spPr>
          <a:xfrm>
            <a:off x="-71721" y="1656377"/>
            <a:ext cx="11738315" cy="4154170"/>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dirty="0">
                <a:latin typeface="楷体" panose="02010609060101010101" pitchFamily="49" charset="-122"/>
                <a:ea typeface="楷体" panose="02010609060101010101" pitchFamily="49" charset="-122"/>
              </a:rPr>
              <a:t>K </a:t>
            </a:r>
            <a:r>
              <a:rPr lang="zh-CN" altLang="en-US" sz="2400" dirty="0">
                <a:latin typeface="楷体" panose="02010609060101010101" pitchFamily="49" charset="-122"/>
                <a:ea typeface="楷体" panose="02010609060101010101" pitchFamily="49" charset="-122"/>
              </a:rPr>
              <a:t>均值聚类是机器学习中的常用无监督学习算法，其优点是易于实现、拥有较 好的性能，并且相比于其他机器学习算法具有较少的超参数。然而，</a:t>
            </a:r>
            <a:r>
              <a:rPr lang="en-US" altLang="zh-CN" sz="2400" dirty="0">
                <a:latin typeface="楷体" panose="02010609060101010101" pitchFamily="49" charset="-122"/>
                <a:ea typeface="楷体" panose="02010609060101010101" pitchFamily="49" charset="-122"/>
              </a:rPr>
              <a:t>K </a:t>
            </a:r>
            <a:r>
              <a:rPr lang="zh-CN" altLang="en-US" sz="2400" dirty="0">
                <a:latin typeface="楷体" panose="02010609060101010101" pitchFamily="49" charset="-122"/>
                <a:ea typeface="楷体" panose="02010609060101010101" pitchFamily="49" charset="-122"/>
              </a:rPr>
              <a:t>的取值以及 初始簇中心的选择对算法有较大的影响。</a:t>
            </a:r>
            <a:r>
              <a:rPr lang="en-US" altLang="zh-CN" sz="2400" dirty="0">
                <a:latin typeface="楷体" panose="02010609060101010101" pitchFamily="49" charset="-122"/>
                <a:ea typeface="楷体" panose="02010609060101010101" pitchFamily="49" charset="-122"/>
              </a:rPr>
              <a:t>K </a:t>
            </a:r>
            <a:r>
              <a:rPr lang="zh-CN" altLang="en-US" sz="2400" dirty="0">
                <a:latin typeface="楷体" panose="02010609060101010101" pitchFamily="49" charset="-122"/>
                <a:ea typeface="楷体" panose="02010609060101010101" pitchFamily="49" charset="-122"/>
              </a:rPr>
              <a:t>的取值关乎聚类输出的效果以及可</a:t>
            </a:r>
            <a:r>
              <a:rPr lang="zh-CN" altLang="en-US" sz="2400" dirty="0" smtClean="0">
                <a:latin typeface="楷体" panose="02010609060101010101" pitchFamily="49" charset="-122"/>
                <a:ea typeface="楷体" panose="02010609060101010101" pitchFamily="49" charset="-122"/>
              </a:rPr>
              <a:t>解释性</a:t>
            </a:r>
            <a:r>
              <a:rPr lang="zh-CN" altLang="en-US" sz="2400" dirty="0">
                <a:latin typeface="楷体" panose="02010609060101010101" pitchFamily="49" charset="-122"/>
                <a:ea typeface="楷体" panose="02010609060101010101" pitchFamily="49" charset="-122"/>
              </a:rPr>
              <a:t>，应当选取合适的 </a:t>
            </a:r>
            <a:r>
              <a:rPr lang="en-US" altLang="zh-CN" sz="2400" dirty="0">
                <a:latin typeface="楷体" panose="02010609060101010101" pitchFamily="49" charset="-122"/>
                <a:ea typeface="楷体" panose="02010609060101010101" pitchFamily="49" charset="-122"/>
              </a:rPr>
              <a:t>K </a:t>
            </a:r>
            <a:r>
              <a:rPr lang="zh-CN" altLang="en-US" sz="2400" dirty="0">
                <a:latin typeface="楷体" panose="02010609060101010101" pitchFamily="49" charset="-122"/>
                <a:ea typeface="楷体" panose="02010609060101010101" pitchFamily="49" charset="-122"/>
              </a:rPr>
              <a:t>值作为聚类簇数。初始簇中心的选择影响算法的迭代</a:t>
            </a:r>
            <a:r>
              <a:rPr lang="zh-CN" altLang="en-US" sz="2400" dirty="0" smtClean="0">
                <a:latin typeface="楷体" panose="02010609060101010101" pitchFamily="49" charset="-122"/>
                <a:ea typeface="楷体" panose="02010609060101010101" pitchFamily="49" charset="-122"/>
              </a:rPr>
              <a:t>效果</a:t>
            </a:r>
            <a:r>
              <a:rPr lang="zh-CN" altLang="en-US" sz="2400" dirty="0">
                <a:latin typeface="楷体" panose="02010609060101010101" pitchFamily="49" charset="-122"/>
                <a:ea typeface="楷体" panose="02010609060101010101" pitchFamily="49" charset="-122"/>
              </a:rPr>
              <a:t>，</a:t>
            </a:r>
            <a:r>
              <a:rPr lang="zh-CN" altLang="en-US" sz="2400" dirty="0" smtClean="0">
                <a:latin typeface="楷体" panose="02010609060101010101" pitchFamily="49" charset="-122"/>
                <a:ea typeface="楷体" panose="02010609060101010101" pitchFamily="49" charset="-122"/>
              </a:rPr>
              <a:t>好的</a:t>
            </a:r>
            <a:r>
              <a:rPr lang="zh-CN" altLang="en-US" sz="2400" dirty="0">
                <a:latin typeface="楷体" panose="02010609060101010101" pitchFamily="49" charset="-122"/>
                <a:ea typeface="楷体" panose="02010609060101010101" pitchFamily="49" charset="-122"/>
              </a:rPr>
              <a:t>初始簇中心能够加快算法的收敛，反之将影响收敛速度。本节将从这两个方面 对 </a:t>
            </a:r>
            <a:r>
              <a:rPr lang="en-US" altLang="zh-CN" sz="2400" dirty="0">
                <a:latin typeface="楷体" panose="02010609060101010101" pitchFamily="49" charset="-122"/>
                <a:ea typeface="楷体" panose="02010609060101010101" pitchFamily="49" charset="-122"/>
              </a:rPr>
              <a:t>K </a:t>
            </a:r>
            <a:r>
              <a:rPr lang="zh-CN" altLang="en-US" sz="2400" dirty="0">
                <a:latin typeface="楷体" panose="02010609060101010101" pitchFamily="49" charset="-122"/>
                <a:ea typeface="楷体" panose="02010609060101010101" pitchFamily="49" charset="-122"/>
              </a:rPr>
              <a:t>均值算法行分析。 </a:t>
            </a:r>
            <a:endParaRPr lang="en-US" altLang="zh-CN" sz="2400" dirty="0" smtClean="0">
              <a:latin typeface="楷体" panose="02010609060101010101" pitchFamily="49" charset="-122"/>
              <a:ea typeface="楷体" panose="02010609060101010101" pitchFamily="49" charset="-122"/>
            </a:endParaRPr>
          </a:p>
          <a:p>
            <a:pPr marL="342900" indent="-342900">
              <a:buFont typeface="Wingdings" panose="05000000000000000000" pitchFamily="2" charset="2"/>
              <a:buChar char="Ø"/>
            </a:pPr>
            <a:endParaRPr lang="en-US" altLang="zh-CN" sz="2400" dirty="0" smtClean="0">
              <a:latin typeface="楷体" panose="02010609060101010101" pitchFamily="49" charset="-122"/>
              <a:ea typeface="楷体" panose="02010609060101010101" pitchFamily="49" charset="-122"/>
            </a:endParaRPr>
          </a:p>
          <a:p>
            <a:r>
              <a:rPr lang="en-US" altLang="zh-CN" sz="2400" b="1" dirty="0" smtClean="0">
                <a:latin typeface="楷体" panose="02010609060101010101" pitchFamily="49" charset="-122"/>
                <a:ea typeface="楷体" panose="02010609060101010101" pitchFamily="49" charset="-122"/>
              </a:rPr>
              <a:t>1</a:t>
            </a:r>
            <a:r>
              <a:rPr lang="zh-CN" altLang="en-US" sz="2400" b="1" dirty="0" smtClean="0">
                <a:latin typeface="楷体" panose="02010609060101010101" pitchFamily="49" charset="-122"/>
                <a:ea typeface="楷体" panose="02010609060101010101" pitchFamily="49" charset="-122"/>
              </a:rPr>
              <a:t>、</a:t>
            </a:r>
            <a:r>
              <a:rPr lang="en-US" altLang="zh-CN" sz="2400" b="1" dirty="0" smtClean="0">
                <a:latin typeface="楷体" panose="02010609060101010101" pitchFamily="49" charset="-122"/>
                <a:ea typeface="楷体" panose="02010609060101010101" pitchFamily="49" charset="-122"/>
              </a:rPr>
              <a:t>K</a:t>
            </a:r>
            <a:r>
              <a:rPr lang="zh-CN" altLang="en-US" sz="2400" b="1" dirty="0" smtClean="0">
                <a:latin typeface="楷体" panose="02010609060101010101" pitchFamily="49" charset="-122"/>
                <a:ea typeface="楷体" panose="02010609060101010101" pitchFamily="49" charset="-122"/>
              </a:rPr>
              <a:t>值的确定</a:t>
            </a:r>
            <a:endParaRPr lang="en-US" altLang="zh-CN" sz="2400" b="1" dirty="0" smtClean="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在 </a:t>
            </a:r>
            <a:r>
              <a:rPr lang="en-US" altLang="zh-CN" sz="2400" dirty="0">
                <a:latin typeface="楷体" panose="02010609060101010101" pitchFamily="49" charset="-122"/>
                <a:ea typeface="楷体" panose="02010609060101010101" pitchFamily="49" charset="-122"/>
              </a:rPr>
              <a:t>K </a:t>
            </a:r>
            <a:r>
              <a:rPr lang="zh-CN" altLang="en-US" sz="2400" dirty="0">
                <a:latin typeface="楷体" panose="02010609060101010101" pitchFamily="49" charset="-122"/>
                <a:ea typeface="楷体" panose="02010609060101010101" pitchFamily="49" charset="-122"/>
              </a:rPr>
              <a:t>均值算法中，簇个数 </a:t>
            </a:r>
            <a:r>
              <a:rPr lang="en-US" altLang="zh-CN" sz="2400" dirty="0">
                <a:latin typeface="楷体" panose="02010609060101010101" pitchFamily="49" charset="-122"/>
                <a:ea typeface="楷体" panose="02010609060101010101" pitchFamily="49" charset="-122"/>
              </a:rPr>
              <a:t>K </a:t>
            </a:r>
            <a:r>
              <a:rPr lang="zh-CN" altLang="en-US" sz="2400" dirty="0">
                <a:latin typeface="楷体" panose="02010609060101010101" pitchFamily="49" charset="-122"/>
                <a:ea typeface="楷体" panose="02010609060101010101" pitchFamily="49" charset="-122"/>
              </a:rPr>
              <a:t>的选择对算法最终的输出结果影响较大，不同</a:t>
            </a:r>
            <a:r>
              <a:rPr lang="zh-CN" altLang="en-US" sz="2400" dirty="0" smtClean="0">
                <a:latin typeface="楷体" panose="02010609060101010101" pitchFamily="49" charset="-122"/>
                <a:ea typeface="楷体" panose="02010609060101010101" pitchFamily="49" charset="-122"/>
              </a:rPr>
              <a:t>的</a:t>
            </a:r>
            <a:r>
              <a:rPr lang="en-US" altLang="zh-CN" sz="2400" dirty="0" smtClean="0">
                <a:latin typeface="楷体" panose="02010609060101010101" pitchFamily="49" charset="-122"/>
                <a:ea typeface="楷体" panose="02010609060101010101" pitchFamily="49" charset="-122"/>
              </a:rPr>
              <a:t>K </a:t>
            </a:r>
            <a:r>
              <a:rPr lang="zh-CN" altLang="en-US" sz="2400" dirty="0">
                <a:latin typeface="楷体" panose="02010609060101010101" pitchFamily="49" charset="-122"/>
                <a:ea typeface="楷体" panose="02010609060101010101" pitchFamily="49" charset="-122"/>
              </a:rPr>
              <a:t>值将产生不同的聚类效果，在实际应用中，</a:t>
            </a:r>
            <a:r>
              <a:rPr lang="en-US" altLang="zh-CN" sz="2400" dirty="0">
                <a:latin typeface="楷体" panose="02010609060101010101" pitchFamily="49" charset="-122"/>
                <a:ea typeface="楷体" panose="02010609060101010101" pitchFamily="49" charset="-122"/>
              </a:rPr>
              <a:t>K </a:t>
            </a:r>
            <a:r>
              <a:rPr lang="zh-CN" altLang="en-US" sz="2400" dirty="0">
                <a:latin typeface="楷体" panose="02010609060101010101" pitchFamily="49" charset="-122"/>
                <a:ea typeface="楷体" panose="02010609060101010101" pitchFamily="49" charset="-122"/>
              </a:rPr>
              <a:t>的最优值通常较难获取，本节</a:t>
            </a:r>
            <a:r>
              <a:rPr lang="zh-CN" altLang="en-US" sz="2400" dirty="0" smtClean="0">
                <a:latin typeface="楷体" panose="02010609060101010101" pitchFamily="49" charset="-122"/>
                <a:ea typeface="楷体" panose="02010609060101010101" pitchFamily="49" charset="-122"/>
              </a:rPr>
              <a:t>介绍三</a:t>
            </a:r>
            <a:r>
              <a:rPr lang="zh-CN" altLang="en-US" sz="2400" dirty="0">
                <a:latin typeface="楷体" panose="02010609060101010101" pitchFamily="49" charset="-122"/>
                <a:ea typeface="楷体" panose="02010609060101010101" pitchFamily="49" charset="-122"/>
              </a:rPr>
              <a:t>种 </a:t>
            </a:r>
            <a:r>
              <a:rPr lang="en-US" altLang="zh-CN" sz="2400" dirty="0">
                <a:latin typeface="楷体" panose="02010609060101010101" pitchFamily="49" charset="-122"/>
                <a:ea typeface="楷体" panose="02010609060101010101" pitchFamily="49" charset="-122"/>
              </a:rPr>
              <a:t>K </a:t>
            </a:r>
            <a:r>
              <a:rPr lang="zh-CN" altLang="en-US" sz="2400" dirty="0">
                <a:latin typeface="楷体" panose="02010609060101010101" pitchFamily="49" charset="-122"/>
                <a:ea typeface="楷体" panose="02010609060101010101" pitchFamily="49" charset="-122"/>
              </a:rPr>
              <a:t>值确定方法</a:t>
            </a:r>
            <a:r>
              <a:rPr lang="zh-CN" altLang="en-US" sz="2400" dirty="0" smtClean="0">
                <a:latin typeface="楷体" panose="02010609060101010101" pitchFamily="49" charset="-122"/>
                <a:ea typeface="楷体" panose="02010609060101010101" pitchFamily="49" charset="-122"/>
              </a:rPr>
              <a:t>。</a:t>
            </a:r>
            <a:endParaRPr lang="zh-CN" altLang="en-US" sz="2400" dirty="0">
              <a:latin typeface="楷体" panose="02010609060101010101" pitchFamily="49" charset="-122"/>
              <a:ea typeface="楷体" panose="02010609060101010101" pitchFamily="49" charset="-122"/>
            </a:endParaRPr>
          </a:p>
        </p:txBody>
      </p:sp>
    </p:spTree>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61047" y="823540"/>
            <a:ext cx="1008609" cy="584775"/>
          </a:xfrm>
          <a:prstGeom prst="rect">
            <a:avLst/>
          </a:prstGeom>
        </p:spPr>
        <p:txBody>
          <a:bodyPr wrap="none">
            <a:spAutoFit/>
          </a:bodyPr>
          <a:lstStyle/>
          <a:p>
            <a:r>
              <a:rPr lang="zh-CN" altLang="en-US" sz="3200" b="1" dirty="0" smtClean="0">
                <a:solidFill>
                  <a:schemeClr val="accent3"/>
                </a:solidFill>
                <a:latin typeface="楷体" panose="02010609060101010101" pitchFamily="49" charset="-122"/>
                <a:ea typeface="楷体" panose="02010609060101010101" pitchFamily="49" charset="-122"/>
              </a:rPr>
              <a:t>特点</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6" name="Rectangle 2"/>
          <p:cNvSpPr>
            <a:spLocks noChangeArrowheads="1"/>
          </p:cNvSpPr>
          <p:nvPr/>
        </p:nvSpPr>
        <p:spPr bwMode="auto">
          <a:xfrm>
            <a:off x="3898230" y="2566954"/>
            <a:ext cx="13645306" cy="51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8" name="Rectangle 4"/>
          <p:cNvSpPr>
            <a:spLocks noChangeArrowheads="1"/>
          </p:cNvSpPr>
          <p:nvPr/>
        </p:nvSpPr>
        <p:spPr bwMode="auto">
          <a:xfrm>
            <a:off x="3497178" y="4069060"/>
            <a:ext cx="15345268" cy="47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4" name="文本框 3"/>
          <p:cNvSpPr txBox="1"/>
          <p:nvPr/>
        </p:nvSpPr>
        <p:spPr>
          <a:xfrm>
            <a:off x="-103805" y="1929093"/>
            <a:ext cx="11738315" cy="3416320"/>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1</a:t>
            </a:r>
            <a:r>
              <a:rPr lang="zh-CN" altLang="en-US" sz="2400" dirty="0">
                <a:latin typeface="楷体" panose="02010609060101010101" pitchFamily="49" charset="-122"/>
                <a:ea typeface="楷体" panose="02010609060101010101" pitchFamily="49" charset="-122"/>
              </a:rPr>
              <a:t>）根据数据的先验知识确定 </a:t>
            </a:r>
            <a:r>
              <a:rPr lang="en-US" altLang="zh-CN" sz="2400" dirty="0">
                <a:latin typeface="楷体" panose="02010609060101010101" pitchFamily="49" charset="-122"/>
                <a:ea typeface="楷体" panose="02010609060101010101" pitchFamily="49" charset="-122"/>
              </a:rPr>
              <a:t>K </a:t>
            </a:r>
            <a:r>
              <a:rPr lang="zh-CN" altLang="en-US" sz="2400" dirty="0">
                <a:latin typeface="楷体" panose="02010609060101010101" pitchFamily="49" charset="-122"/>
                <a:ea typeface="楷体" panose="02010609060101010101" pitchFamily="49" charset="-122"/>
              </a:rPr>
              <a:t>值，</a:t>
            </a:r>
            <a:r>
              <a:rPr lang="zh-CN" altLang="en-US" sz="2400" dirty="0" smtClean="0">
                <a:latin typeface="楷体" panose="02010609060101010101" pitchFamily="49" charset="-122"/>
                <a:ea typeface="楷体" panose="02010609060101010101" pitchFamily="49" charset="-122"/>
              </a:rPr>
              <a:t>或者通过</a:t>
            </a:r>
            <a:r>
              <a:rPr lang="zh-CN" altLang="en-US" sz="2400" dirty="0">
                <a:latin typeface="楷体" panose="02010609060101010101" pitchFamily="49" charset="-122"/>
                <a:ea typeface="楷体" panose="02010609060101010101" pitchFamily="49" charset="-122"/>
              </a:rPr>
              <a:t>简单数据分析得到 </a:t>
            </a:r>
            <a:r>
              <a:rPr lang="en-US" altLang="zh-CN" sz="2400" dirty="0">
                <a:latin typeface="楷体" panose="02010609060101010101" pitchFamily="49" charset="-122"/>
                <a:ea typeface="楷体" panose="02010609060101010101" pitchFamily="49" charset="-122"/>
              </a:rPr>
              <a:t>K </a:t>
            </a:r>
            <a:r>
              <a:rPr lang="zh-CN" altLang="en-US" sz="2400" dirty="0">
                <a:latin typeface="楷体" panose="02010609060101010101" pitchFamily="49" charset="-122"/>
                <a:ea typeface="楷体" panose="02010609060101010101" pitchFamily="49" charset="-122"/>
              </a:rPr>
              <a:t>的</a:t>
            </a:r>
            <a:r>
              <a:rPr lang="zh-CN" altLang="en-US" sz="2400" dirty="0" smtClean="0">
                <a:latin typeface="楷体" panose="02010609060101010101" pitchFamily="49" charset="-122"/>
                <a:ea typeface="楷体" panose="02010609060101010101" pitchFamily="49" charset="-122"/>
              </a:rPr>
              <a:t>可能取值。</a:t>
            </a:r>
            <a:endParaRPr lang="en-US" altLang="zh-CN" sz="2400" dirty="0" smtClean="0">
              <a:latin typeface="楷体" panose="02010609060101010101" pitchFamily="49" charset="-122"/>
              <a:ea typeface="楷体" panose="02010609060101010101" pitchFamily="49" charset="-122"/>
            </a:endParaRPr>
          </a:p>
          <a:p>
            <a:pPr marL="342900" indent="-342900">
              <a:buFont typeface="Wingdings" panose="05000000000000000000" pitchFamily="2" charset="2"/>
              <a:buChar char="Ø"/>
            </a:pPr>
            <a:endParaRPr lang="en-US" altLang="zh-CN" sz="2400" dirty="0">
              <a:latin typeface="楷体" panose="02010609060101010101" pitchFamily="49" charset="-122"/>
              <a:ea typeface="楷体" panose="02010609060101010101" pitchFamily="49" charset="-122"/>
            </a:endParaRPr>
          </a:p>
          <a:p>
            <a:endParaRPr lang="zh-CN" altLang="en-US" sz="2400" dirty="0">
              <a:latin typeface="楷体" panose="02010609060101010101" pitchFamily="49" charset="-122"/>
              <a:ea typeface="楷体" panose="02010609060101010101" pitchFamily="49" charset="-122"/>
            </a:endParaRPr>
          </a:p>
          <a:p>
            <a:pPr marL="342900" indent="-342900">
              <a:buFont typeface="Wingdings" panose="05000000000000000000" pitchFamily="2" charset="2"/>
              <a:buChar char="Ø"/>
            </a:pPr>
            <a:r>
              <a:rPr lang="zh-CN" altLang="en-US" sz="2400" dirty="0" smtClean="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2</a:t>
            </a:r>
            <a:r>
              <a:rPr lang="zh-CN" altLang="en-US" sz="2400" dirty="0">
                <a:latin typeface="楷体" panose="02010609060101010101" pitchFamily="49" charset="-122"/>
                <a:ea typeface="楷体" panose="02010609060101010101" pitchFamily="49" charset="-122"/>
              </a:rPr>
              <a:t>）指示函数确定法：也可称为肘部确定法。定义一个指示函数，如图 </a:t>
            </a:r>
            <a:r>
              <a:rPr lang="en-US" altLang="zh-CN" sz="2400" dirty="0">
                <a:latin typeface="楷体" panose="02010609060101010101" pitchFamily="49" charset="-122"/>
                <a:ea typeface="楷体" panose="02010609060101010101" pitchFamily="49" charset="-122"/>
              </a:rPr>
              <a:t>1.2</a:t>
            </a:r>
            <a:r>
              <a:rPr lang="zh-CN" altLang="en-US" sz="2400" dirty="0">
                <a:latin typeface="楷体" panose="02010609060101010101" pitchFamily="49" charset="-122"/>
                <a:ea typeface="楷体" panose="02010609060101010101" pitchFamily="49" charset="-122"/>
              </a:rPr>
              <a:t>，</a:t>
            </a:r>
            <a:r>
              <a:rPr lang="zh-CN" altLang="en-US" sz="2400" dirty="0" smtClean="0">
                <a:latin typeface="楷体" panose="02010609060101010101" pitchFamily="49" charset="-122"/>
                <a:ea typeface="楷体" panose="02010609060101010101" pitchFamily="49" charset="-122"/>
              </a:rPr>
              <a:t>横轴</a:t>
            </a:r>
            <a:r>
              <a:rPr lang="zh-CN" altLang="en-US" sz="2400" dirty="0">
                <a:latin typeface="楷体" panose="02010609060101010101" pitchFamily="49" charset="-122"/>
                <a:ea typeface="楷体" panose="02010609060101010101" pitchFamily="49" charset="-122"/>
              </a:rPr>
              <a:t>表示 </a:t>
            </a:r>
            <a:r>
              <a:rPr lang="en-US" altLang="zh-CN" sz="2400" dirty="0">
                <a:latin typeface="楷体" panose="02010609060101010101" pitchFamily="49" charset="-122"/>
                <a:ea typeface="楷体" panose="02010609060101010101" pitchFamily="49" charset="-122"/>
              </a:rPr>
              <a:t>K </a:t>
            </a:r>
            <a:r>
              <a:rPr lang="zh-CN" altLang="en-US" sz="2400" dirty="0">
                <a:latin typeface="楷体" panose="02010609060101010101" pitchFamily="49" charset="-122"/>
                <a:ea typeface="楷体" panose="02010609060101010101" pitchFamily="49" charset="-122"/>
              </a:rPr>
              <a:t>的取值，纵轴表示指示函数的取值。函数值随着 </a:t>
            </a:r>
            <a:r>
              <a:rPr lang="en-US" altLang="zh-CN" sz="2400" dirty="0">
                <a:latin typeface="楷体" panose="02010609060101010101" pitchFamily="49" charset="-122"/>
                <a:ea typeface="楷体" panose="02010609060101010101" pitchFamily="49" charset="-122"/>
              </a:rPr>
              <a:t>K </a:t>
            </a:r>
            <a:r>
              <a:rPr lang="zh-CN" altLang="en-US" sz="2400" dirty="0">
                <a:latin typeface="楷体" panose="02010609060101010101" pitchFamily="49" charset="-122"/>
                <a:ea typeface="楷体" panose="02010609060101010101" pitchFamily="49" charset="-122"/>
              </a:rPr>
              <a:t>值的变化而变化，</a:t>
            </a:r>
            <a:r>
              <a:rPr lang="zh-CN" altLang="en-US" sz="2400" dirty="0" smtClean="0">
                <a:latin typeface="楷体" panose="02010609060101010101" pitchFamily="49" charset="-122"/>
                <a:ea typeface="楷体" panose="02010609060101010101" pitchFamily="49" charset="-122"/>
              </a:rPr>
              <a:t>对于</a:t>
            </a:r>
            <a:r>
              <a:rPr lang="zh-CN" altLang="en-US" sz="2400" dirty="0">
                <a:latin typeface="楷体" panose="02010609060101010101" pitchFamily="49" charset="-122"/>
                <a:ea typeface="楷体" panose="02010609060101010101" pitchFamily="49" charset="-122"/>
              </a:rPr>
              <a:t>选定的某个临界值，如果 </a:t>
            </a:r>
            <a:r>
              <a:rPr lang="en-US" altLang="zh-CN" sz="2400" dirty="0">
                <a:latin typeface="楷体" panose="02010609060101010101" pitchFamily="49" charset="-122"/>
                <a:ea typeface="楷体" panose="02010609060101010101" pitchFamily="49" charset="-122"/>
              </a:rPr>
              <a:t>K </a:t>
            </a:r>
            <a:r>
              <a:rPr lang="zh-CN" altLang="en-US" sz="2400" dirty="0">
                <a:latin typeface="楷体" panose="02010609060101010101" pitchFamily="49" charset="-122"/>
                <a:ea typeface="楷体" panose="02010609060101010101" pitchFamily="49" charset="-122"/>
              </a:rPr>
              <a:t>大于该值时，函数的变化趋于平缓，反之小于该值时</a:t>
            </a:r>
            <a:r>
              <a:rPr lang="zh-CN" altLang="en-US" sz="2400" dirty="0" smtClean="0">
                <a:latin typeface="楷体" panose="02010609060101010101" pitchFamily="49" charset="-122"/>
                <a:ea typeface="楷体" panose="02010609060101010101" pitchFamily="49" charset="-122"/>
              </a:rPr>
              <a:t>，函数</a:t>
            </a:r>
            <a:r>
              <a:rPr lang="zh-CN" altLang="en-US" sz="2400" dirty="0">
                <a:latin typeface="楷体" panose="02010609060101010101" pitchFamily="49" charset="-122"/>
                <a:ea typeface="楷体" panose="02010609060101010101" pitchFamily="49" charset="-122"/>
              </a:rPr>
              <a:t>值的变化较为剧烈，则可选择该值作为最优 </a:t>
            </a:r>
            <a:r>
              <a:rPr lang="en-US" altLang="zh-CN" sz="2400" dirty="0">
                <a:latin typeface="楷体" panose="02010609060101010101" pitchFamily="49" charset="-122"/>
                <a:ea typeface="楷体" panose="02010609060101010101" pitchFamily="49" charset="-122"/>
              </a:rPr>
              <a:t>K </a:t>
            </a:r>
            <a:r>
              <a:rPr lang="zh-CN" altLang="en-US" sz="2400" dirty="0">
                <a:latin typeface="楷体" panose="02010609060101010101" pitchFamily="49" charset="-122"/>
                <a:ea typeface="楷体" panose="02010609060101010101" pitchFamily="49" charset="-122"/>
              </a:rPr>
              <a:t>值。其中指示函数可以选择</a:t>
            </a:r>
            <a:r>
              <a:rPr lang="zh-CN" altLang="en-US" sz="2400" dirty="0" smtClean="0">
                <a:latin typeface="楷体" panose="02010609060101010101" pitchFamily="49" charset="-122"/>
                <a:ea typeface="楷体" panose="02010609060101010101" pitchFamily="49" charset="-122"/>
              </a:rPr>
              <a:t>误差平方和</a:t>
            </a:r>
            <a:r>
              <a:rPr lang="zh-CN" altLang="en-US" sz="2400" dirty="0">
                <a:latin typeface="楷体" panose="02010609060101010101" pitchFamily="49" charset="-122"/>
                <a:ea typeface="楷体" panose="02010609060101010101" pitchFamily="49" charset="-122"/>
              </a:rPr>
              <a:t>、平均直径、平均半径等</a:t>
            </a:r>
            <a:r>
              <a:rPr lang="zh-CN" altLang="en-US" sz="2400" dirty="0" smtClean="0">
                <a:latin typeface="楷体" panose="02010609060101010101" pitchFamily="49" charset="-122"/>
                <a:ea typeface="楷体" panose="02010609060101010101" pitchFamily="49" charset="-122"/>
              </a:rPr>
              <a:t>。</a:t>
            </a:r>
            <a:endParaRPr lang="en-US" altLang="zh-CN" sz="2400" dirty="0" smtClean="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p:txBody>
      </p:sp>
    </p:spTree>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015313" y="823540"/>
            <a:ext cx="1008609" cy="584775"/>
          </a:xfrm>
          <a:prstGeom prst="rect">
            <a:avLst/>
          </a:prstGeom>
        </p:spPr>
        <p:txBody>
          <a:bodyPr wrap="none">
            <a:spAutoFit/>
          </a:bodyPr>
          <a:lstStyle/>
          <a:p>
            <a:r>
              <a:rPr lang="zh-CN" altLang="en-US" sz="3200" b="1" dirty="0" smtClean="0">
                <a:solidFill>
                  <a:schemeClr val="accent3"/>
                </a:solidFill>
                <a:latin typeface="楷体" panose="02010609060101010101" pitchFamily="49" charset="-122"/>
                <a:ea typeface="楷体" panose="02010609060101010101" pitchFamily="49" charset="-122"/>
              </a:rPr>
              <a:t>特点</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6" name="Rectangle 2"/>
          <p:cNvSpPr>
            <a:spLocks noChangeArrowheads="1"/>
          </p:cNvSpPr>
          <p:nvPr/>
        </p:nvSpPr>
        <p:spPr bwMode="auto">
          <a:xfrm>
            <a:off x="3898230" y="2566954"/>
            <a:ext cx="13645306" cy="51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8" name="Rectangle 4"/>
          <p:cNvSpPr>
            <a:spLocks noChangeArrowheads="1"/>
          </p:cNvSpPr>
          <p:nvPr/>
        </p:nvSpPr>
        <p:spPr bwMode="auto">
          <a:xfrm>
            <a:off x="3497178" y="4069060"/>
            <a:ext cx="15345268" cy="47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4" name="文本框 3"/>
          <p:cNvSpPr txBox="1"/>
          <p:nvPr/>
        </p:nvSpPr>
        <p:spPr>
          <a:xfrm>
            <a:off x="-71721" y="1656377"/>
            <a:ext cx="11738315"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dirty="0" smtClean="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3</a:t>
            </a:r>
            <a:r>
              <a:rPr lang="zh-CN" altLang="en-US" sz="2400" dirty="0">
                <a:latin typeface="楷体" panose="02010609060101010101" pitchFamily="49" charset="-122"/>
                <a:ea typeface="楷体" panose="02010609060101010101" pitchFamily="49" charset="-122"/>
              </a:rPr>
              <a:t>）平均轮廓系数法：轮廓系数的计算公式如下</a:t>
            </a:r>
            <a:r>
              <a:rPr lang="zh-CN" altLang="en-US" sz="2400" dirty="0" smtClean="0">
                <a:latin typeface="楷体" panose="02010609060101010101" pitchFamily="49" charset="-122"/>
                <a:ea typeface="楷体" panose="02010609060101010101" pitchFamily="49" charset="-122"/>
              </a:rPr>
              <a:t>：</a:t>
            </a:r>
            <a:endParaRPr lang="zh-CN" altLang="en-US" sz="2400" dirty="0">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1"/>
          <a:stretch>
            <a:fillRect/>
          </a:stretch>
        </p:blipFill>
        <p:spPr>
          <a:xfrm>
            <a:off x="515703" y="2592494"/>
            <a:ext cx="10007830" cy="2476811"/>
          </a:xfrm>
          <a:prstGeom prst="rect">
            <a:avLst/>
          </a:prstGeom>
        </p:spPr>
      </p:pic>
    </p:spTree>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517720" y="823540"/>
            <a:ext cx="1008609" cy="584775"/>
          </a:xfrm>
          <a:prstGeom prst="rect">
            <a:avLst/>
          </a:prstGeom>
        </p:spPr>
        <p:txBody>
          <a:bodyPr wrap="none">
            <a:spAutoFit/>
          </a:bodyPr>
          <a:lstStyle/>
          <a:p>
            <a:r>
              <a:rPr lang="zh-CN" altLang="en-US" sz="3200" b="1" dirty="0" smtClean="0">
                <a:solidFill>
                  <a:schemeClr val="accent3"/>
                </a:solidFill>
                <a:latin typeface="楷体" panose="02010609060101010101" pitchFamily="49" charset="-122"/>
                <a:ea typeface="楷体" panose="02010609060101010101" pitchFamily="49" charset="-122"/>
              </a:rPr>
              <a:t>特点</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6" name="Rectangle 2"/>
          <p:cNvSpPr>
            <a:spLocks noChangeArrowheads="1"/>
          </p:cNvSpPr>
          <p:nvPr/>
        </p:nvSpPr>
        <p:spPr bwMode="auto">
          <a:xfrm>
            <a:off x="3898230" y="2566954"/>
            <a:ext cx="13645306" cy="51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8" name="Rectangle 4"/>
          <p:cNvSpPr>
            <a:spLocks noChangeArrowheads="1"/>
          </p:cNvSpPr>
          <p:nvPr/>
        </p:nvSpPr>
        <p:spPr bwMode="auto">
          <a:xfrm>
            <a:off x="3497178" y="4069060"/>
            <a:ext cx="15345268" cy="47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4" name="文本框 3"/>
          <p:cNvSpPr txBox="1"/>
          <p:nvPr/>
        </p:nvSpPr>
        <p:spPr>
          <a:xfrm>
            <a:off x="152868" y="1608250"/>
            <a:ext cx="11738315" cy="4524315"/>
          </a:xfrm>
          <a:prstGeom prst="rect">
            <a:avLst/>
          </a:prstGeom>
          <a:noFill/>
        </p:spPr>
        <p:txBody>
          <a:bodyPr wrap="square" rtlCol="0">
            <a:spAutoFit/>
          </a:bodyPr>
          <a:lstStyle/>
          <a:p>
            <a:pPr lvl="0"/>
            <a:r>
              <a:rPr lang="en-US" altLang="zh-CN" sz="2400" b="1" dirty="0">
                <a:solidFill>
                  <a:srgbClr val="000000"/>
                </a:solidFill>
                <a:latin typeface="楷体" panose="02010609060101010101" pitchFamily="49" charset="-122"/>
                <a:ea typeface="楷体" panose="02010609060101010101" pitchFamily="49" charset="-122"/>
              </a:rPr>
              <a:t>2</a:t>
            </a:r>
            <a:r>
              <a:rPr lang="zh-CN" altLang="en-US" sz="2400" b="1" dirty="0">
                <a:solidFill>
                  <a:srgbClr val="000000"/>
                </a:solidFill>
                <a:latin typeface="楷体" panose="02010609060101010101" pitchFamily="49" charset="-122"/>
                <a:ea typeface="楷体" panose="02010609060101010101" pitchFamily="49" charset="-122"/>
              </a:rPr>
              <a:t>、初始簇中心的选择</a:t>
            </a:r>
            <a:endParaRPr lang="en-US" altLang="zh-CN" sz="2400" b="1" dirty="0">
              <a:solidFill>
                <a:srgbClr val="000000"/>
              </a:solidFill>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实际问题中，合适的初始簇中心对算法至关重要。本部分介绍四种选择初始</a:t>
            </a:r>
            <a:r>
              <a:rPr lang="zh-CN" altLang="en-US" sz="2400" dirty="0" smtClean="0">
                <a:latin typeface="楷体" panose="02010609060101010101" pitchFamily="49" charset="-122"/>
                <a:ea typeface="楷体" panose="02010609060101010101" pitchFamily="49" charset="-122"/>
              </a:rPr>
              <a:t>簇中心的方法</a:t>
            </a:r>
            <a:r>
              <a:rPr lang="zh-CN" altLang="en-US" sz="2400" dirty="0">
                <a:latin typeface="楷体" panose="02010609060101010101" pitchFamily="49" charset="-122"/>
                <a:ea typeface="楷体" panose="02010609060101010101" pitchFamily="49" charset="-122"/>
              </a:rPr>
              <a:t>。</a:t>
            </a:r>
            <a:endParaRPr lang="zh-CN" altLang="en-US" sz="2400" dirty="0">
              <a:latin typeface="楷体" panose="02010609060101010101" pitchFamily="49" charset="-122"/>
              <a:ea typeface="楷体" panose="02010609060101010101" pitchFamily="49" charset="-122"/>
            </a:endParaRPr>
          </a:p>
          <a:p>
            <a:pPr marL="342900" indent="-342900">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1</a:t>
            </a:r>
            <a:r>
              <a:rPr lang="zh-CN" altLang="en-US" sz="2400" dirty="0">
                <a:latin typeface="楷体" panose="02010609060101010101" pitchFamily="49" charset="-122"/>
                <a:ea typeface="楷体" panose="02010609060101010101" pitchFamily="49" charset="-122"/>
              </a:rPr>
              <a:t>）根据对数据集的先验知识，由领域专家设定初始簇中心</a:t>
            </a:r>
            <a:r>
              <a:rPr lang="zh-CN" altLang="en-US" sz="2400" dirty="0" smtClean="0">
                <a:latin typeface="楷体" panose="02010609060101010101" pitchFamily="49" charset="-122"/>
                <a:ea typeface="楷体" panose="02010609060101010101" pitchFamily="49" charset="-122"/>
              </a:rPr>
              <a:t>。</a:t>
            </a:r>
            <a:endParaRPr lang="en-US" altLang="zh-CN" sz="2400" dirty="0" smtClean="0">
              <a:latin typeface="楷体" panose="02010609060101010101" pitchFamily="49" charset="-122"/>
              <a:ea typeface="楷体" panose="02010609060101010101" pitchFamily="49" charset="-122"/>
            </a:endParaRPr>
          </a:p>
          <a:p>
            <a:endParaRPr lang="zh-CN" altLang="en-US" sz="2400" dirty="0">
              <a:latin typeface="楷体" panose="02010609060101010101" pitchFamily="49" charset="-122"/>
              <a:ea typeface="楷体" panose="02010609060101010101" pitchFamily="49" charset="-122"/>
            </a:endParaRPr>
          </a:p>
          <a:p>
            <a:pPr marL="342900" indent="-342900">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2</a:t>
            </a:r>
            <a:r>
              <a:rPr lang="zh-CN" altLang="en-US" sz="2400" dirty="0">
                <a:latin typeface="楷体" panose="02010609060101010101" pitchFamily="49" charset="-122"/>
                <a:ea typeface="楷体" panose="02010609060101010101" pitchFamily="49" charset="-122"/>
              </a:rPr>
              <a:t>）采用不同的簇中心，多次运行算法，选取最优的初始簇中心</a:t>
            </a:r>
            <a:r>
              <a:rPr lang="zh-CN" altLang="en-US" sz="2400" dirty="0" smtClean="0">
                <a:latin typeface="楷体" panose="02010609060101010101" pitchFamily="49" charset="-122"/>
                <a:ea typeface="楷体" panose="02010609060101010101" pitchFamily="49" charset="-122"/>
              </a:rPr>
              <a:t>。</a:t>
            </a:r>
            <a:endParaRPr lang="en-US" altLang="zh-CN" sz="2400" dirty="0" smtClean="0">
              <a:latin typeface="楷体" panose="02010609060101010101" pitchFamily="49" charset="-122"/>
              <a:ea typeface="楷体" panose="02010609060101010101" pitchFamily="49" charset="-122"/>
            </a:endParaRPr>
          </a:p>
          <a:p>
            <a:endParaRPr lang="zh-CN" altLang="en-US" sz="2400" dirty="0">
              <a:latin typeface="楷体" panose="02010609060101010101" pitchFamily="49" charset="-122"/>
              <a:ea typeface="楷体" panose="02010609060101010101" pitchFamily="49" charset="-122"/>
            </a:endParaRPr>
          </a:p>
          <a:p>
            <a:pPr marL="342900" indent="-342900">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3</a:t>
            </a:r>
            <a:r>
              <a:rPr lang="zh-CN" altLang="en-US" sz="2400" dirty="0">
                <a:latin typeface="楷体" panose="02010609060101010101" pitchFamily="49" charset="-122"/>
                <a:ea typeface="楷体" panose="02010609060101010101" pitchFamily="49" charset="-122"/>
              </a:rPr>
              <a:t>）选择尽可能远离的 </a:t>
            </a:r>
            <a:r>
              <a:rPr lang="en-US" altLang="zh-CN" sz="2400" dirty="0">
                <a:latin typeface="楷体" panose="02010609060101010101" pitchFamily="49" charset="-122"/>
                <a:ea typeface="楷体" panose="02010609060101010101" pitchFamily="49" charset="-122"/>
              </a:rPr>
              <a:t>K </a:t>
            </a:r>
            <a:r>
              <a:rPr lang="zh-CN" altLang="en-US" sz="2400" dirty="0">
                <a:latin typeface="楷体" panose="02010609060101010101" pitchFamily="49" charset="-122"/>
                <a:ea typeface="楷体" panose="02010609060101010101" pitchFamily="49" charset="-122"/>
              </a:rPr>
              <a:t>个点：首先从样本集合中选择一个样本，然后选择</a:t>
            </a:r>
            <a:r>
              <a:rPr lang="zh-CN" altLang="en-US" sz="2400" dirty="0" smtClean="0">
                <a:latin typeface="楷体" panose="02010609060101010101" pitchFamily="49" charset="-122"/>
                <a:ea typeface="楷体" panose="02010609060101010101" pitchFamily="49" charset="-122"/>
              </a:rPr>
              <a:t>距离</a:t>
            </a:r>
            <a:r>
              <a:rPr lang="zh-CN" altLang="en-US" sz="2400" dirty="0">
                <a:latin typeface="楷体" panose="02010609060101010101" pitchFamily="49" charset="-122"/>
                <a:ea typeface="楷体" panose="02010609060101010101" pitchFamily="49" charset="-122"/>
              </a:rPr>
              <a:t>此样本最远的样本作为第二个簇中心，依次进行下去，直到选出 </a:t>
            </a:r>
            <a:r>
              <a:rPr lang="en-US" altLang="zh-CN" sz="2400" dirty="0">
                <a:latin typeface="楷体" panose="02010609060101010101" pitchFamily="49" charset="-122"/>
                <a:ea typeface="楷体" panose="02010609060101010101" pitchFamily="49" charset="-122"/>
              </a:rPr>
              <a:t>K </a:t>
            </a:r>
            <a:r>
              <a:rPr lang="zh-CN" altLang="en-US" sz="2400" dirty="0">
                <a:latin typeface="楷体" panose="02010609060101010101" pitchFamily="49" charset="-122"/>
                <a:ea typeface="楷体" panose="02010609060101010101" pitchFamily="49" charset="-122"/>
              </a:rPr>
              <a:t>个初始簇中心</a:t>
            </a:r>
            <a:r>
              <a:rPr lang="zh-CN" altLang="en-US" sz="2400" dirty="0" smtClean="0">
                <a:latin typeface="楷体" panose="02010609060101010101" pitchFamily="49" charset="-122"/>
                <a:ea typeface="楷体" panose="02010609060101010101" pitchFamily="49" charset="-122"/>
              </a:rPr>
              <a:t>。</a:t>
            </a:r>
            <a:endParaRPr lang="en-US" altLang="zh-CN" sz="2400" dirty="0" smtClean="0">
              <a:latin typeface="楷体" panose="02010609060101010101" pitchFamily="49" charset="-122"/>
              <a:ea typeface="楷体" panose="02010609060101010101" pitchFamily="49" charset="-122"/>
            </a:endParaRPr>
          </a:p>
          <a:p>
            <a:endParaRPr lang="zh-CN" altLang="en-US" sz="2400" dirty="0">
              <a:latin typeface="楷体" panose="02010609060101010101" pitchFamily="49" charset="-122"/>
              <a:ea typeface="楷体" panose="02010609060101010101" pitchFamily="49" charset="-122"/>
            </a:endParaRPr>
          </a:p>
          <a:p>
            <a:pPr marL="342900" indent="-342900">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4</a:t>
            </a:r>
            <a:r>
              <a:rPr lang="zh-CN" altLang="en-US" sz="2400" dirty="0">
                <a:latin typeface="楷体" panose="02010609060101010101" pitchFamily="49" charset="-122"/>
                <a:ea typeface="楷体" panose="02010609060101010101" pitchFamily="49" charset="-122"/>
              </a:rPr>
              <a:t>）采用层次聚类等算法进行初始聚类，利用这些类的中心作为 </a:t>
            </a:r>
            <a:r>
              <a:rPr lang="en-US" altLang="zh-CN" sz="2400" dirty="0">
                <a:latin typeface="楷体" panose="02010609060101010101" pitchFamily="49" charset="-122"/>
                <a:ea typeface="楷体" panose="02010609060101010101" pitchFamily="49" charset="-122"/>
              </a:rPr>
              <a:t>K </a:t>
            </a:r>
            <a:r>
              <a:rPr lang="zh-CN" altLang="en-US" sz="2400" dirty="0">
                <a:latin typeface="楷体" panose="02010609060101010101" pitchFamily="49" charset="-122"/>
                <a:ea typeface="楷体" panose="02010609060101010101" pitchFamily="49" charset="-122"/>
              </a:rPr>
              <a:t>均值算法</a:t>
            </a:r>
            <a:r>
              <a:rPr lang="zh-CN" altLang="en-US" sz="2400" dirty="0" smtClean="0">
                <a:latin typeface="楷体" panose="02010609060101010101" pitchFamily="49" charset="-122"/>
                <a:ea typeface="楷体" panose="02010609060101010101" pitchFamily="49" charset="-122"/>
              </a:rPr>
              <a:t>的初始</a:t>
            </a:r>
            <a:r>
              <a:rPr lang="zh-CN" altLang="en-US" sz="2400" dirty="0">
                <a:latin typeface="楷体" panose="02010609060101010101" pitchFamily="49" charset="-122"/>
                <a:ea typeface="楷体" panose="02010609060101010101" pitchFamily="49" charset="-122"/>
              </a:rPr>
              <a:t>簇中心。</a:t>
            </a:r>
            <a:endParaRPr lang="en-US" altLang="zh-CN" sz="2400" dirty="0" smtClean="0">
              <a:latin typeface="楷体" panose="02010609060101010101" pitchFamily="49" charset="-122"/>
              <a:ea typeface="楷体" panose="02010609060101010101" pitchFamily="49" charset="-122"/>
            </a:endParaRPr>
          </a:p>
        </p:txBody>
      </p:sp>
    </p:spTree>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448926" y="1143067"/>
            <a:ext cx="5069306" cy="4893647"/>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400" dirty="0">
                <a:latin typeface="楷体" panose="02010609060101010101" pitchFamily="49" charset="-122"/>
                <a:ea typeface="楷体" panose="02010609060101010101" pitchFamily="49" charset="-122"/>
              </a:rPr>
              <a:t>K </a:t>
            </a:r>
            <a:r>
              <a:rPr lang="zh-CN" altLang="en-US" sz="2400" dirty="0">
                <a:latin typeface="楷体" panose="02010609060101010101" pitchFamily="49" charset="-122"/>
                <a:ea typeface="楷体" panose="02010609060101010101" pitchFamily="49" charset="-122"/>
              </a:rPr>
              <a:t>均值聚类算法将样本划分到不同簇，其结果具有非黑即白的性质，即非 </a:t>
            </a:r>
            <a:r>
              <a:rPr lang="en-US" altLang="zh-CN" sz="2400" dirty="0">
                <a:latin typeface="楷体" panose="02010609060101010101" pitchFamily="49" charset="-122"/>
                <a:ea typeface="楷体" panose="02010609060101010101" pitchFamily="49" charset="-122"/>
              </a:rPr>
              <a:t>0 </a:t>
            </a:r>
            <a:r>
              <a:rPr lang="zh-CN" altLang="en-US" sz="2400" dirty="0" smtClean="0">
                <a:latin typeface="楷体" panose="02010609060101010101" pitchFamily="49" charset="-122"/>
                <a:ea typeface="楷体" panose="02010609060101010101" pitchFamily="49" charset="-122"/>
              </a:rPr>
              <a:t>即</a:t>
            </a:r>
            <a:r>
              <a:rPr lang="en-US" altLang="zh-CN" sz="2400" dirty="0" smtClean="0">
                <a:latin typeface="楷体" panose="02010609060101010101" pitchFamily="49" charset="-122"/>
                <a:ea typeface="楷体" panose="02010609060101010101" pitchFamily="49" charset="-122"/>
              </a:rPr>
              <a:t>1</a:t>
            </a:r>
            <a:r>
              <a:rPr lang="zh-CN" altLang="en-US" sz="2400" dirty="0">
                <a:latin typeface="楷体" panose="02010609060101010101" pitchFamily="49" charset="-122"/>
                <a:ea typeface="楷体" panose="02010609060101010101" pitchFamily="49" charset="-122"/>
              </a:rPr>
              <a:t>，所有样本对象均被硬性划分到某一簇类别，在很多实际问题中可以达到较好效果，如是否下雨、是否旅行等</a:t>
            </a:r>
            <a:r>
              <a:rPr lang="zh-CN" altLang="en-US" sz="2400" dirty="0" smtClean="0">
                <a:latin typeface="楷体" panose="02010609060101010101" pitchFamily="49" charset="-122"/>
                <a:ea typeface="楷体" panose="02010609060101010101" pitchFamily="49" charset="-122"/>
              </a:rPr>
              <a:t>；</a:t>
            </a:r>
            <a:endParaRPr lang="en-US" altLang="zh-CN" sz="2400" dirty="0" smtClean="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lang="zh-CN" altLang="en-US" sz="2400" dirty="0" smtClean="0">
                <a:latin typeface="楷体" panose="02010609060101010101" pitchFamily="49" charset="-122"/>
                <a:ea typeface="楷体" panose="02010609060101010101" pitchFamily="49" charset="-122"/>
              </a:rPr>
              <a:t>然而</a:t>
            </a:r>
            <a:r>
              <a:rPr lang="zh-CN" altLang="en-US" sz="2400" dirty="0">
                <a:latin typeface="楷体" panose="02010609060101010101" pitchFamily="49" charset="-122"/>
                <a:ea typeface="楷体" panose="02010609060101010101" pitchFamily="49" charset="-122"/>
              </a:rPr>
              <a:t>，这种硬聚类的方式不能准确描述类别界限不</a:t>
            </a:r>
            <a:r>
              <a:rPr lang="zh-CN" altLang="en-US" sz="2400" dirty="0" smtClean="0">
                <a:latin typeface="楷体" panose="02010609060101010101" pitchFamily="49" charset="-122"/>
                <a:ea typeface="楷体" panose="02010609060101010101" pitchFamily="49" charset="-122"/>
              </a:rPr>
              <a:t>明确的</a:t>
            </a:r>
            <a:r>
              <a:rPr lang="zh-CN" altLang="en-US" sz="2400" dirty="0">
                <a:latin typeface="楷体" panose="02010609060101010101" pitchFamily="49" charset="-122"/>
                <a:ea typeface="楷体" panose="02010609060101010101" pitchFamily="49" charset="-122"/>
              </a:rPr>
              <a:t>问题，如健康程度、冷热程度等。模糊 </a:t>
            </a:r>
            <a:r>
              <a:rPr lang="en-US" altLang="zh-CN" sz="2400" dirty="0">
                <a:latin typeface="楷体" panose="02010609060101010101" pitchFamily="49" charset="-122"/>
                <a:ea typeface="楷体" panose="02010609060101010101" pitchFamily="49" charset="-122"/>
              </a:rPr>
              <a:t>C </a:t>
            </a:r>
            <a:r>
              <a:rPr lang="zh-CN" altLang="en-US" sz="2400" dirty="0">
                <a:latin typeface="楷体" panose="02010609060101010101" pitchFamily="49" charset="-122"/>
                <a:ea typeface="楷体" panose="02010609060101010101" pitchFamily="49" charset="-122"/>
              </a:rPr>
              <a:t>均值聚类</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也称为 </a:t>
            </a:r>
            <a:r>
              <a:rPr lang="en-US" altLang="zh-CN" sz="2400" dirty="0">
                <a:latin typeface="楷体" panose="02010609060101010101" pitchFamily="49" charset="-122"/>
                <a:ea typeface="楷体" panose="02010609060101010101" pitchFamily="49" charset="-122"/>
              </a:rPr>
              <a:t>FCM) </a:t>
            </a:r>
            <a:r>
              <a:rPr lang="zh-CN" altLang="en-US" sz="2400" dirty="0">
                <a:latin typeface="楷体" panose="02010609060101010101" pitchFamily="49" charset="-122"/>
                <a:ea typeface="楷体" panose="02010609060101010101" pitchFamily="49" charset="-122"/>
              </a:rPr>
              <a:t>采用软聚类</a:t>
            </a:r>
            <a:r>
              <a:rPr lang="zh-CN" altLang="en-US" sz="2400" dirty="0" smtClean="0">
                <a:latin typeface="楷体" panose="02010609060101010101" pitchFamily="49" charset="-122"/>
                <a:ea typeface="楷体" panose="02010609060101010101" pitchFamily="49" charset="-122"/>
              </a:rPr>
              <a:t>思想</a:t>
            </a:r>
            <a:r>
              <a:rPr lang="zh-CN" altLang="en-US" sz="2400" dirty="0">
                <a:latin typeface="楷体" panose="02010609060101010101" pitchFamily="49" charset="-122"/>
                <a:ea typeface="楷体" panose="02010609060101010101" pitchFamily="49" charset="-122"/>
              </a:rPr>
              <a:t>，用隶属度描述样本与簇之间的关系，隶属度表示样本属于某一簇的确定程度</a:t>
            </a:r>
            <a:r>
              <a:rPr lang="zh-CN" altLang="en-US" sz="2400" dirty="0" smtClean="0">
                <a:latin typeface="楷体" panose="02010609060101010101" pitchFamily="49" charset="-122"/>
                <a:ea typeface="楷体" panose="02010609060101010101" pitchFamily="49" charset="-122"/>
              </a:rPr>
              <a:t>。</a:t>
            </a:r>
            <a:endParaRPr lang="en-US" altLang="zh-CN" sz="2400" dirty="0" smtClean="0">
              <a:latin typeface="楷体" panose="02010609060101010101" pitchFamily="49" charset="-122"/>
              <a:ea typeface="楷体" panose="02010609060101010101" pitchFamily="49" charset="-122"/>
            </a:endParaRPr>
          </a:p>
        </p:txBody>
      </p:sp>
      <p:pic>
        <p:nvPicPr>
          <p:cNvPr id="6" name="图片 5"/>
          <p:cNvPicPr>
            <a:picLocks noChangeAspect="1"/>
          </p:cNvPicPr>
          <p:nvPr/>
        </p:nvPicPr>
        <p:blipFill>
          <a:blip r:embed="rId1"/>
          <a:stretch>
            <a:fillRect/>
          </a:stretch>
        </p:blipFill>
        <p:spPr>
          <a:xfrm>
            <a:off x="492985" y="1565409"/>
            <a:ext cx="5640692" cy="4418296"/>
          </a:xfrm>
          <a:prstGeom prst="rect">
            <a:avLst/>
          </a:prstGeom>
        </p:spPr>
      </p:pic>
    </p:spTree>
  </p:cSld>
  <p:clrMapOvr>
    <a:masterClrMapping/>
  </p:clrMapOvr>
  <p:transition spd="slow">
    <p:push/>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4</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550965" y="3856861"/>
            <a:ext cx="7122695" cy="1887696"/>
          </a:xfrm>
          <a:prstGeom prst="rect">
            <a:avLst/>
          </a:prstGeom>
          <a:noFill/>
        </p:spPr>
        <p:txBody>
          <a:bodyPr wrap="square" rtlCol="0">
            <a:spAutoFit/>
          </a:bodyPr>
          <a:lstStyle/>
          <a:p>
            <a:pPr algn="ctr">
              <a:lnSpc>
                <a:spcPts val="7000"/>
              </a:lnSpc>
            </a:pPr>
            <a:r>
              <a:rPr lang="zh-CN" altLang="en-US" sz="8000" b="1" dirty="0" smtClean="0">
                <a:solidFill>
                  <a:schemeClr val="accent3"/>
                </a:solidFill>
                <a:latin typeface="楷体" panose="02010609060101010101" pitchFamily="49" charset="-122"/>
                <a:ea typeface="楷体" panose="02010609060101010101" pitchFamily="49" charset="-122"/>
              </a:rPr>
              <a:t>模糊</a:t>
            </a:r>
            <a:r>
              <a:rPr lang="en-US" altLang="zh-CN" sz="8000" b="1" dirty="0" smtClean="0">
                <a:solidFill>
                  <a:schemeClr val="accent3"/>
                </a:solidFill>
                <a:latin typeface="楷体" panose="02010609060101010101" pitchFamily="49" charset="-122"/>
                <a:ea typeface="楷体" panose="02010609060101010101" pitchFamily="49" charset="-122"/>
              </a:rPr>
              <a:t>C</a:t>
            </a:r>
            <a:r>
              <a:rPr lang="zh-CN" altLang="en-US" sz="8000" b="1" dirty="0" smtClean="0">
                <a:solidFill>
                  <a:schemeClr val="accent3"/>
                </a:solidFill>
                <a:latin typeface="楷体" panose="02010609060101010101" pitchFamily="49" charset="-122"/>
                <a:ea typeface="楷体" panose="02010609060101010101" pitchFamily="49" charset="-122"/>
              </a:rPr>
              <a:t>均值聚类</a:t>
            </a:r>
            <a:r>
              <a:rPr lang="en-US" altLang="zh-CN" sz="4000" b="1" dirty="0" smtClean="0">
                <a:solidFill>
                  <a:schemeClr val="bg2">
                    <a:lumMod val="50000"/>
                  </a:schemeClr>
                </a:solidFill>
                <a:latin typeface="+mn-lt"/>
                <a:cs typeface="Times New Roman" panose="02020603050405020304" pitchFamily="18" charset="0"/>
              </a:rPr>
              <a:t>        </a:t>
            </a:r>
            <a:r>
              <a:rPr lang="en-US" altLang="zh-CN" sz="4000" b="1" dirty="0" smtClean="0">
                <a:solidFill>
                  <a:schemeClr val="bg2">
                    <a:lumMod val="50000"/>
                  </a:schemeClr>
                </a:solidFill>
                <a:cs typeface="Times New Roman" panose="02020603050405020304" pitchFamily="18" charset="0"/>
              </a:rPr>
              <a:t>Fuzzy C-means clustering</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607695" y="891540"/>
            <a:ext cx="10107295" cy="5504815"/>
          </a:xfrm>
          <a:prstGeom prst="rect">
            <a:avLst/>
          </a:prstGeom>
        </p:spPr>
      </p:pic>
    </p:spTree>
  </p:cSld>
  <p:clrMapOvr>
    <a:masterClrMapping/>
  </p:clrMapOvr>
  <p:transition spd="slow">
    <p:push/>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28335" y="820573"/>
            <a:ext cx="8726905" cy="5275463"/>
          </a:xfrm>
          <a:prstGeom prst="rect">
            <a:avLst/>
          </a:prstGeom>
        </p:spPr>
      </p:pic>
    </p:spTree>
  </p:cSld>
  <p:clrMapOvr>
    <a:masterClrMapping/>
  </p:clrMapOvr>
  <p:transition spd="slow">
    <p:push/>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smtClean="0">
                <a:solidFill>
                  <a:schemeClr val="bg1"/>
                </a:solidFill>
                <a:latin typeface="Times New Roman" panose="02020603050405020304" pitchFamily="18" charset="0"/>
                <a:cs typeface="Times New Roman" panose="02020603050405020304" pitchFamily="18" charset="0"/>
              </a:rPr>
              <a:t>5</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550965" y="3856861"/>
            <a:ext cx="7122695" cy="1798698"/>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高斯混合</a:t>
            </a:r>
            <a:r>
              <a:rPr lang="zh-CN" altLang="en-US" sz="8000" b="1" dirty="0" smtClean="0">
                <a:solidFill>
                  <a:schemeClr val="accent3"/>
                </a:solidFill>
                <a:latin typeface="楷体" panose="02010609060101010101" pitchFamily="49" charset="-122"/>
                <a:ea typeface="楷体" panose="02010609060101010101" pitchFamily="49" charset="-122"/>
              </a:rPr>
              <a:t>聚类</a:t>
            </a:r>
            <a:r>
              <a:rPr lang="en-US" altLang="zh-CN" sz="4000" b="1" dirty="0" smtClean="0">
                <a:solidFill>
                  <a:schemeClr val="bg2">
                    <a:lumMod val="50000"/>
                  </a:schemeClr>
                </a:solidFill>
                <a:latin typeface="+mn-lt"/>
                <a:cs typeface="Times New Roman" panose="02020603050405020304" pitchFamily="18" charset="0"/>
              </a:rPr>
              <a:t>        </a:t>
            </a:r>
            <a:r>
              <a:rPr lang="en-US" altLang="zh-CN" sz="4000" b="1" dirty="0" smtClean="0">
                <a:solidFill>
                  <a:schemeClr val="bg2">
                    <a:lumMod val="50000"/>
                  </a:schemeClr>
                </a:solidFill>
                <a:cs typeface="Times New Roman" panose="02020603050405020304" pitchFamily="18" charset="0"/>
              </a:rPr>
              <a:t>Gaussian mixture clustering</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ea typeface="Roboto" pitchFamily="2" charset="0"/>
                <a:cs typeface="Times New Roman" panose="02020603050405020304" pitchFamily="18" charset="0"/>
              </a:rPr>
              <a:t>1</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3267511" y="4084756"/>
            <a:ext cx="5689604" cy="1798698"/>
          </a:xfrm>
          <a:prstGeom prst="rect">
            <a:avLst/>
          </a:prstGeom>
          <a:noFill/>
        </p:spPr>
        <p:txBody>
          <a:bodyPr wrap="square" rtlCol="0">
            <a:spAutoFit/>
          </a:bodyPr>
          <a:lstStyle/>
          <a:p>
            <a:pPr algn="ctr">
              <a:lnSpc>
                <a:spcPts val="7000"/>
              </a:lnSpc>
            </a:pPr>
            <a:r>
              <a:rPr lang="zh-CN" altLang="en-US" sz="8000" b="1" dirty="0" smtClean="0">
                <a:solidFill>
                  <a:schemeClr val="accent3"/>
                </a:solidFill>
                <a:latin typeface="楷体" panose="02010609060101010101" pitchFamily="49" charset="-122"/>
                <a:ea typeface="楷体" panose="02010609060101010101" pitchFamily="49" charset="-122"/>
              </a:rPr>
              <a:t>简介</a:t>
            </a:r>
            <a:endParaRPr lang="en-US" altLang="zh-CN" sz="8000" b="1" dirty="0" smtClean="0">
              <a:solidFill>
                <a:schemeClr val="accent3"/>
              </a:solidFill>
              <a:latin typeface="楷体" panose="02010609060101010101" pitchFamily="49" charset="-122"/>
              <a:ea typeface="楷体" panose="02010609060101010101" pitchFamily="49" charset="-122"/>
            </a:endParaRPr>
          </a:p>
          <a:p>
            <a:pPr algn="ctr">
              <a:lnSpc>
                <a:spcPts val="7000"/>
              </a:lnSpc>
            </a:pPr>
            <a:r>
              <a:rPr lang="en-US" altLang="zh-CN" sz="4000" b="1" dirty="0" smtClean="0">
                <a:solidFill>
                  <a:schemeClr val="bg2">
                    <a:lumMod val="50000"/>
                  </a:schemeClr>
                </a:solidFill>
                <a:latin typeface="+mn-lt"/>
                <a:cs typeface="Times New Roman" panose="02020603050405020304" pitchFamily="18" charset="0"/>
              </a:rPr>
              <a:t>Introduction</a:t>
            </a:r>
            <a:endParaRPr lang="zh-CN" altLang="en-US" sz="4000" b="1" dirty="0">
              <a:solidFill>
                <a:schemeClr val="bg2">
                  <a:lumMod val="50000"/>
                </a:schemeClr>
              </a:solidFill>
              <a:latin typeface="+mn-lt"/>
              <a:cs typeface="Times New Roman" panose="02020603050405020304" pitchFamily="18" charset="0"/>
            </a:endParaRPr>
          </a:p>
        </p:txBody>
      </p:sp>
    </p:spTree>
  </p:cSld>
  <p:clrMapOvr>
    <a:masterClrMapping/>
  </p:clrMapOvr>
  <p:transition spd="slow">
    <p:pull/>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92505" y="841319"/>
            <a:ext cx="9384632" cy="3969509"/>
          </a:xfrm>
          <a:prstGeom prst="rect">
            <a:avLst/>
          </a:prstGeom>
        </p:spPr>
      </p:pic>
      <p:pic>
        <p:nvPicPr>
          <p:cNvPr id="4" name="图片 3"/>
          <p:cNvPicPr>
            <a:picLocks noChangeAspect="1"/>
          </p:cNvPicPr>
          <p:nvPr/>
        </p:nvPicPr>
        <p:blipFill>
          <a:blip r:embed="rId2"/>
          <a:stretch>
            <a:fillRect/>
          </a:stretch>
        </p:blipFill>
        <p:spPr>
          <a:xfrm>
            <a:off x="8439150" y="4338955"/>
            <a:ext cx="2368550" cy="1721485"/>
          </a:xfrm>
          <a:prstGeom prst="rect">
            <a:avLst/>
          </a:prstGeom>
        </p:spPr>
      </p:pic>
    </p:spTree>
  </p:cSld>
  <p:clrMapOvr>
    <a:masterClrMapping/>
  </p:clrMapOvr>
  <p:transition spd="slow">
    <p:push/>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842808"/>
            <a:ext cx="12192000" cy="2677656"/>
          </a:xfrm>
          <a:prstGeom prst="rect">
            <a:avLst/>
          </a:prstGeom>
        </p:spPr>
        <p:txBody>
          <a:bodyPr wrap="square">
            <a:spAutoFit/>
          </a:bodyPr>
          <a:lstStyle/>
          <a:p>
            <a:r>
              <a:rPr lang="zh-CN" altLang="en-US" sz="2400" dirty="0">
                <a:latin typeface="楷体" panose="02010609060101010101" pitchFamily="49" charset="-122"/>
                <a:ea typeface="楷体" panose="02010609060101010101" pitchFamily="49" charset="-122"/>
              </a:rPr>
              <a:t>高斯混合聚类模型的算法可分为三个环节：</a:t>
            </a:r>
            <a:endParaRPr lang="zh-CN" altLang="en-US" sz="24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1</a:t>
            </a:r>
            <a:r>
              <a:rPr lang="zh-CN" altLang="en-US" sz="2400" dirty="0">
                <a:latin typeface="楷体" panose="02010609060101010101" pitchFamily="49" charset="-122"/>
                <a:ea typeface="楷体" panose="02010609060101010101" pitchFamily="49" charset="-122"/>
              </a:rPr>
              <a:t>）假设样本集是由多个高斯分布生成，每个分布的概率密度函数为式 </a:t>
            </a:r>
            <a:r>
              <a:rPr lang="en-US" altLang="zh-CN" sz="2400" dirty="0">
                <a:latin typeface="楷体" panose="02010609060101010101" pitchFamily="49" charset="-122"/>
                <a:ea typeface="楷体" panose="02010609060101010101" pitchFamily="49" charset="-122"/>
              </a:rPr>
              <a:t>(1.5.1)</a:t>
            </a:r>
            <a:r>
              <a:rPr lang="zh-CN" altLang="en-US" sz="2400" dirty="0">
                <a:latin typeface="楷体" panose="02010609060101010101" pitchFamily="49" charset="-122"/>
                <a:ea typeface="楷体" panose="02010609060101010101" pitchFamily="49" charset="-122"/>
              </a:rPr>
              <a:t>，</a:t>
            </a:r>
            <a:endParaRPr lang="zh-CN" altLang="en-US" sz="24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不同高斯分布</a:t>
            </a:r>
            <a:r>
              <a:rPr lang="zh-CN" altLang="en-US" sz="2400" dirty="0" smtClean="0">
                <a:latin typeface="楷体" panose="02010609060101010101" pitchFamily="49" charset="-122"/>
                <a:ea typeface="楷体" panose="02010609060101010101" pitchFamily="49" charset="-122"/>
              </a:rPr>
              <a:t>的</a:t>
            </a:r>
            <a:r>
              <a:rPr lang="en-US" altLang="zh-CN" sz="2400" dirty="0" smtClean="0">
                <a:latin typeface="楷体" panose="02010609060101010101" pitchFamily="49" charset="-122"/>
                <a:ea typeface="楷体" panose="02010609060101010101" pitchFamily="49" charset="-122"/>
              </a:rPr>
              <a:t>µ</a:t>
            </a:r>
            <a:r>
              <a:rPr lang="zh-CN" altLang="en-US" sz="2400" dirty="0" smtClean="0">
                <a:latin typeface="楷体" panose="02010609060101010101" pitchFamily="49" charset="-122"/>
                <a:ea typeface="楷体" panose="02010609060101010101" pitchFamily="49" charset="-122"/>
              </a:rPr>
              <a:t>和</a:t>
            </a:r>
            <a:r>
              <a:rPr lang="en-US" altLang="zh-CN" sz="2400" dirty="0" smtClean="0">
                <a:latin typeface="楷体" panose="02010609060101010101" pitchFamily="49" charset="-122"/>
                <a:ea typeface="楷体" panose="02010609060101010101" pitchFamily="49" charset="-122"/>
              </a:rPr>
              <a:t>Σ</a:t>
            </a:r>
            <a:r>
              <a:rPr lang="zh-CN" altLang="en-US" sz="2400" dirty="0" smtClean="0">
                <a:latin typeface="楷体" panose="02010609060101010101" pitchFamily="49" charset="-122"/>
                <a:ea typeface="楷体" panose="02010609060101010101" pitchFamily="49" charset="-122"/>
              </a:rPr>
              <a:t>值</a:t>
            </a:r>
            <a:r>
              <a:rPr lang="zh-CN" altLang="en-US" sz="2400" dirty="0">
                <a:latin typeface="楷体" panose="02010609060101010101" pitchFamily="49" charset="-122"/>
                <a:ea typeface="楷体" panose="02010609060101010101" pitchFamily="49" charset="-122"/>
              </a:rPr>
              <a:t>也不同；</a:t>
            </a:r>
            <a:endParaRPr lang="zh-CN" altLang="en-US" sz="24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2</a:t>
            </a:r>
            <a:r>
              <a:rPr lang="zh-CN" altLang="en-US" sz="2400" dirty="0">
                <a:latin typeface="楷体" panose="02010609060101010101" pitchFamily="49" charset="-122"/>
                <a:ea typeface="楷体" panose="02010609060101010101" pitchFamily="49" charset="-122"/>
              </a:rPr>
              <a:t>）采用 </a:t>
            </a:r>
            <a:r>
              <a:rPr lang="en-US" altLang="zh-CN" sz="2400" dirty="0">
                <a:latin typeface="楷体" panose="02010609060101010101" pitchFamily="49" charset="-122"/>
                <a:ea typeface="楷体" panose="02010609060101010101" pitchFamily="49" charset="-122"/>
              </a:rPr>
              <a:t>EM </a:t>
            </a:r>
            <a:r>
              <a:rPr lang="zh-CN" altLang="en-US" sz="2400" dirty="0">
                <a:latin typeface="楷体" panose="02010609060101010101" pitchFamily="49" charset="-122"/>
                <a:ea typeface="楷体" panose="02010609060101010101" pitchFamily="49" charset="-122"/>
              </a:rPr>
              <a:t>算法不断迭代</a:t>
            </a:r>
            <a:r>
              <a:rPr lang="zh-CN" altLang="en-US" sz="2400" dirty="0" smtClean="0">
                <a:latin typeface="楷体" panose="02010609060101010101" pitchFamily="49" charset="-122"/>
                <a:ea typeface="楷体" panose="02010609060101010101" pitchFamily="49" charset="-122"/>
              </a:rPr>
              <a:t>更新</a:t>
            </a:r>
            <a:r>
              <a:rPr lang="en-US" altLang="zh-CN" sz="2400" dirty="0" smtClean="0">
                <a:latin typeface="楷体" panose="02010609060101010101" pitchFamily="49" charset="-122"/>
                <a:ea typeface="楷体" panose="02010609060101010101" pitchFamily="49" charset="-122"/>
              </a:rPr>
              <a:t>µ</a:t>
            </a:r>
            <a:r>
              <a:rPr lang="zh-CN" altLang="en-US" sz="2400" dirty="0" smtClean="0">
                <a:latin typeface="楷体" panose="02010609060101010101" pitchFamily="49" charset="-122"/>
                <a:ea typeface="楷体" panose="02010609060101010101" pitchFamily="49" charset="-122"/>
              </a:rPr>
              <a:t>和</a:t>
            </a:r>
            <a:r>
              <a:rPr lang="en-US" altLang="zh-CN" sz="2400" dirty="0" smtClean="0">
                <a:latin typeface="楷体" panose="02010609060101010101" pitchFamily="49" charset="-122"/>
                <a:ea typeface="楷体" panose="02010609060101010101" pitchFamily="49" charset="-122"/>
              </a:rPr>
              <a:t>Σ</a:t>
            </a:r>
            <a:r>
              <a:rPr lang="zh-CN" altLang="en-US" sz="2400" dirty="0" smtClean="0">
                <a:latin typeface="楷体" panose="02010609060101010101" pitchFamily="49" charset="-122"/>
                <a:ea typeface="楷体" panose="02010609060101010101" pitchFamily="49" charset="-122"/>
              </a:rPr>
              <a:t>的</a:t>
            </a:r>
            <a:r>
              <a:rPr lang="zh-CN" altLang="en-US" sz="2400" dirty="0">
                <a:latin typeface="楷体" panose="02010609060101010101" pitchFamily="49" charset="-122"/>
                <a:ea typeface="楷体" panose="02010609060101010101" pitchFamily="49" charset="-122"/>
              </a:rPr>
              <a:t>值拟合样本数据，直到算法收敛</a:t>
            </a:r>
            <a:r>
              <a:rPr lang="zh-CN" altLang="en-US" sz="2400" dirty="0" smtClean="0">
                <a:latin typeface="楷体" panose="02010609060101010101" pitchFamily="49" charset="-122"/>
                <a:ea typeface="楷体" panose="02010609060101010101" pitchFamily="49" charset="-122"/>
              </a:rPr>
              <a:t>或者</a:t>
            </a:r>
            <a:r>
              <a:rPr lang="zh-CN" altLang="en-US" sz="2400" dirty="0">
                <a:latin typeface="楷体" panose="02010609060101010101" pitchFamily="49" charset="-122"/>
                <a:ea typeface="楷体" panose="02010609060101010101" pitchFamily="49" charset="-122"/>
              </a:rPr>
              <a:t>达到最大迭代次数为止；</a:t>
            </a:r>
            <a:endParaRPr lang="zh-CN" altLang="en-US" sz="24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3</a:t>
            </a:r>
            <a:r>
              <a:rPr lang="zh-CN" altLang="en-US" sz="2400" dirty="0">
                <a:latin typeface="楷体" panose="02010609060101010101" pitchFamily="49" charset="-122"/>
                <a:ea typeface="楷体" panose="02010609060101010101" pitchFamily="49" charset="-122"/>
              </a:rPr>
              <a:t>）利用所计算出的概率密度函数对样本集进行聚类。其中</a:t>
            </a:r>
            <a:r>
              <a:rPr lang="zh-CN" altLang="en-US" sz="2400" dirty="0" smtClean="0">
                <a:latin typeface="楷体" panose="02010609060101010101" pitchFamily="49" charset="-122"/>
                <a:ea typeface="楷体" panose="02010609060101010101" pitchFamily="49" charset="-122"/>
              </a:rPr>
              <a:t>第</a:t>
            </a:r>
            <a:r>
              <a:rPr lang="en-US" altLang="zh-CN" sz="2400" dirty="0" smtClean="0">
                <a:latin typeface="楷体" panose="02010609060101010101" pitchFamily="49" charset="-122"/>
                <a:ea typeface="楷体" panose="02010609060101010101" pitchFamily="49" charset="-122"/>
              </a:rPr>
              <a:t>(2)</a:t>
            </a:r>
            <a:r>
              <a:rPr lang="zh-CN" altLang="en-US" sz="2400" dirty="0" smtClean="0">
                <a:latin typeface="楷体" panose="02010609060101010101" pitchFamily="49" charset="-122"/>
                <a:ea typeface="楷体" panose="02010609060101010101" pitchFamily="49" charset="-122"/>
              </a:rPr>
              <a:t>步</a:t>
            </a:r>
            <a:r>
              <a:rPr lang="zh-CN" altLang="en-US" sz="2400" dirty="0">
                <a:latin typeface="楷体" panose="02010609060101010101" pitchFamily="49" charset="-122"/>
                <a:ea typeface="楷体" panose="02010609060101010101" pitchFamily="49" charset="-122"/>
              </a:rPr>
              <a:t>是整个</a:t>
            </a:r>
            <a:r>
              <a:rPr lang="zh-CN" altLang="en-US" sz="2400" dirty="0" smtClean="0">
                <a:latin typeface="楷体" panose="02010609060101010101" pitchFamily="49" charset="-122"/>
                <a:ea typeface="楷体" panose="02010609060101010101" pitchFamily="49" charset="-122"/>
              </a:rPr>
              <a:t>算法</a:t>
            </a:r>
            <a:r>
              <a:rPr lang="zh-CN" altLang="en-US" sz="2400" dirty="0">
                <a:latin typeface="楷体" panose="02010609060101010101" pitchFamily="49" charset="-122"/>
                <a:ea typeface="楷体" panose="02010609060101010101" pitchFamily="49" charset="-122"/>
              </a:rPr>
              <a:t>的核心，下面将详细推导参数的更新策略。</a:t>
            </a:r>
            <a:endParaRPr lang="zh-CN" altLang="en-US" sz="2400" dirty="0">
              <a:latin typeface="楷体" panose="02010609060101010101" pitchFamily="49" charset="-122"/>
              <a:ea typeface="楷体" panose="02010609060101010101" pitchFamily="49" charset="-122"/>
            </a:endParaRPr>
          </a:p>
        </p:txBody>
      </p:sp>
      <p:sp>
        <p:nvSpPr>
          <p:cNvPr id="7" name="矩形 6"/>
          <p:cNvSpPr/>
          <p:nvPr/>
        </p:nvSpPr>
        <p:spPr>
          <a:xfrm>
            <a:off x="-1" y="3690826"/>
            <a:ext cx="11726779" cy="830997"/>
          </a:xfrm>
          <a:prstGeom prst="rect">
            <a:avLst/>
          </a:prstGeom>
        </p:spPr>
        <p:txBody>
          <a:bodyPr wrap="square">
            <a:spAutoFit/>
          </a:bodyPr>
          <a:lstStyle/>
          <a:p>
            <a:r>
              <a:rPr lang="zh-CN" altLang="en-US" sz="2400" dirty="0">
                <a:latin typeface="楷体" panose="02010609060101010101" pitchFamily="49" charset="-122"/>
                <a:ea typeface="楷体" panose="02010609060101010101" pitchFamily="49" charset="-122"/>
              </a:rPr>
              <a:t>假设高斯混合聚类模型由 </a:t>
            </a:r>
            <a:r>
              <a:rPr lang="en-US" altLang="zh-CN" sz="2400" dirty="0">
                <a:latin typeface="楷体" panose="02010609060101010101" pitchFamily="49" charset="-122"/>
                <a:ea typeface="楷体" panose="02010609060101010101" pitchFamily="49" charset="-122"/>
              </a:rPr>
              <a:t>K </a:t>
            </a:r>
            <a:r>
              <a:rPr lang="zh-CN" altLang="en-US" sz="2400" dirty="0">
                <a:latin typeface="楷体" panose="02010609060101010101" pitchFamily="49" charset="-122"/>
                <a:ea typeface="楷体" panose="02010609060101010101" pitchFamily="49" charset="-122"/>
              </a:rPr>
              <a:t>个高斯分布组成，每个高斯分布称为一个成分，</a:t>
            </a:r>
            <a:r>
              <a:rPr lang="zh-CN" altLang="en-US" sz="2400" dirty="0" smtClean="0">
                <a:latin typeface="楷体" panose="02010609060101010101" pitchFamily="49" charset="-122"/>
                <a:ea typeface="楷体" panose="02010609060101010101" pitchFamily="49" charset="-122"/>
              </a:rPr>
              <a:t>每个</a:t>
            </a:r>
            <a:r>
              <a:rPr lang="zh-CN" altLang="en-US" sz="2400" dirty="0">
                <a:latin typeface="楷体" panose="02010609060101010101" pitchFamily="49" charset="-122"/>
                <a:ea typeface="楷体" panose="02010609060101010101" pitchFamily="49" charset="-122"/>
              </a:rPr>
              <a:t>成分对应一个簇划分，对高斯分布进行线性组合得到高斯混合聚类的</a:t>
            </a:r>
            <a:r>
              <a:rPr lang="zh-CN" altLang="en-US" sz="2400" dirty="0" smtClean="0">
                <a:latin typeface="楷体" panose="02010609060101010101" pitchFamily="49" charset="-122"/>
                <a:ea typeface="楷体" panose="02010609060101010101" pitchFamily="49" charset="-122"/>
              </a:rPr>
              <a:t>概率密度函数</a:t>
            </a:r>
            <a:r>
              <a:rPr lang="zh-CN" altLang="en-US" sz="2400" dirty="0">
                <a:latin typeface="楷体" panose="02010609060101010101" pitchFamily="49" charset="-122"/>
                <a:ea typeface="楷体" panose="02010609060101010101" pitchFamily="49" charset="-122"/>
              </a:rPr>
              <a:t>：</a:t>
            </a:r>
            <a:endParaRPr lang="zh-CN" altLang="en-US" sz="2400" dirty="0">
              <a:latin typeface="楷体" panose="02010609060101010101" pitchFamily="49" charset="-122"/>
              <a:ea typeface="楷体" panose="02010609060101010101" pitchFamily="49" charset="-122"/>
            </a:endParaRPr>
          </a:p>
        </p:txBody>
      </p:sp>
      <p:pic>
        <p:nvPicPr>
          <p:cNvPr id="9" name="图片 8"/>
          <p:cNvPicPr>
            <a:picLocks noChangeAspect="1"/>
          </p:cNvPicPr>
          <p:nvPr/>
        </p:nvPicPr>
        <p:blipFill rotWithShape="1">
          <a:blip r:embed="rId1"/>
          <a:srcRect l="1" r="-838" b="59575"/>
          <a:stretch>
            <a:fillRect/>
          </a:stretch>
        </p:blipFill>
        <p:spPr>
          <a:xfrm>
            <a:off x="722267" y="4521823"/>
            <a:ext cx="9159670" cy="1078630"/>
          </a:xfrm>
          <a:prstGeom prst="rect">
            <a:avLst/>
          </a:prstGeom>
        </p:spPr>
      </p:pic>
      <mc:AlternateContent xmlns:mc="http://schemas.openxmlformats.org/markup-compatibility/2006">
        <mc:Choice xmlns:a14="http://schemas.microsoft.com/office/drawing/2010/main" Requires="a14">
          <p:sp>
            <p:nvSpPr>
              <p:cNvPr id="10" name="矩形 9"/>
              <p:cNvSpPr/>
              <p:nvPr/>
            </p:nvSpPr>
            <p:spPr>
              <a:xfrm>
                <a:off x="40005" y="5362575"/>
                <a:ext cx="12151995" cy="833120"/>
              </a:xfrm>
              <a:prstGeom prst="rect">
                <a:avLst/>
              </a:prstGeom>
            </p:spPr>
            <p:txBody>
              <a:bodyPr wrap="square">
                <a:noAutofit/>
              </a:bodyPr>
              <a:lstStyle/>
              <a:p>
                <a:r>
                  <a:rPr lang="zh-CN" altLang="en-US" sz="2400" dirty="0" smtClean="0">
                    <a:latin typeface="楷体" panose="02010609060101010101" pitchFamily="49" charset="-122"/>
                    <a:ea typeface="楷体" panose="02010609060101010101" pitchFamily="49" charset="-122"/>
                  </a:rPr>
                  <a:t>其中，</a:t>
                </a:r>
                <a14:m>
                  <m:oMath xmlns:m="http://schemas.openxmlformats.org/officeDocument/2006/math">
                    <m:sSub>
                      <m:sSubPr>
                        <m:ctrlPr>
                          <a:rPr lang="en-US" altLang="zh-CN" sz="2400" i="1" dirty="0" smtClean="0">
                            <a:latin typeface="Cambria Math" panose="02040503050406030204" pitchFamily="18" charset="0"/>
                            <a:ea typeface="楷体" panose="02010609060101010101" pitchFamily="49" charset="-122"/>
                          </a:rPr>
                        </m:ctrlPr>
                      </m:sSubPr>
                      <m:e>
                        <m:r>
                          <a:rPr lang="zh-CN" altLang="en-US" sz="2400" i="1" dirty="0" smtClean="0">
                            <a:latin typeface="Cambria Math" panose="02040503050406030204" pitchFamily="18" charset="0"/>
                            <a:ea typeface="楷体" panose="02010609060101010101" pitchFamily="49" charset="-122"/>
                          </a:rPr>
                          <m:t>𝜇</m:t>
                        </m:r>
                      </m:e>
                      <m:sub>
                        <m:r>
                          <a:rPr lang="en-US" altLang="zh-CN" sz="2400" b="0" i="1" dirty="0" smtClean="0">
                            <a:latin typeface="Cambria Math" panose="02040503050406030204" pitchFamily="18" charset="0"/>
                            <a:ea typeface="楷体" panose="02010609060101010101" pitchFamily="49" charset="-122"/>
                          </a:rPr>
                          <m:t>𝑘</m:t>
                        </m:r>
                      </m:sub>
                    </m:sSub>
                  </m:oMath>
                </a14:m>
                <a:r>
                  <a:rPr lang="zh-CN" altLang="en-US" sz="2400" dirty="0" smtClean="0">
                    <a:latin typeface="楷体" panose="02010609060101010101" pitchFamily="49" charset="-122"/>
                    <a:ea typeface="楷体" panose="02010609060101010101" pitchFamily="49" charset="-122"/>
                  </a:rPr>
                  <a:t>和 </a:t>
                </a:r>
                <a14:m>
                  <m:oMath xmlns:m="http://schemas.openxmlformats.org/officeDocument/2006/math">
                    <m:sSub>
                      <m:sSubPr>
                        <m:ctrlPr>
                          <a:rPr lang="en-US" altLang="zh-CN" sz="2400" i="1" smtClean="0">
                            <a:latin typeface="Cambria Math" panose="02040503050406030204" pitchFamily="18" charset="0"/>
                            <a:ea typeface="楷体" panose="02010609060101010101" pitchFamily="49" charset="-122"/>
                          </a:rPr>
                        </m:ctrlPr>
                      </m:sSubPr>
                      <m:e>
                        <m:r>
                          <m:rPr>
                            <m:sty m:val="p"/>
                          </m:rPr>
                          <a:rPr lang="el-GR" altLang="zh-CN" sz="2400" i="1" smtClean="0">
                            <a:latin typeface="Cambria Math" panose="02040503050406030204" pitchFamily="18" charset="0"/>
                            <a:ea typeface="Cambria Math" panose="02040503050406030204" pitchFamily="18" charset="0"/>
                          </a:rPr>
                          <m:t>Σ</m:t>
                        </m:r>
                      </m:e>
                      <m:sub>
                        <m:r>
                          <a:rPr lang="en-US" altLang="zh-CN" sz="2400" b="0" i="1" smtClean="0">
                            <a:latin typeface="Cambria Math" panose="02040503050406030204" pitchFamily="18" charset="0"/>
                            <a:ea typeface="楷体" panose="02010609060101010101" pitchFamily="49" charset="-122"/>
                          </a:rPr>
                          <m:t>𝑘</m:t>
                        </m:r>
                      </m:sub>
                    </m:sSub>
                  </m:oMath>
                </a14:m>
                <a:r>
                  <a:rPr lang="zh-CN" altLang="en-US" sz="2400" dirty="0" smtClean="0">
                    <a:latin typeface="楷体" panose="02010609060101010101" pitchFamily="49" charset="-122"/>
                    <a:ea typeface="楷体" panose="02010609060101010101" pitchFamily="49" charset="-122"/>
                  </a:rPr>
                  <a:t>分别</a:t>
                </a:r>
                <a:r>
                  <a:rPr lang="zh-CN" altLang="en-US" sz="2400" dirty="0">
                    <a:latin typeface="楷体" panose="02010609060101010101" pitchFamily="49" charset="-122"/>
                    <a:ea typeface="楷体" panose="02010609060101010101" pitchFamily="49" charset="-122"/>
                  </a:rPr>
                  <a:t>表示第 </a:t>
                </a:r>
                <a:r>
                  <a:rPr lang="en-US" altLang="zh-CN" sz="2400" dirty="0">
                    <a:latin typeface="楷体" panose="02010609060101010101" pitchFamily="49" charset="-122"/>
                    <a:ea typeface="楷体" panose="02010609060101010101" pitchFamily="49" charset="-122"/>
                  </a:rPr>
                  <a:t>k </a:t>
                </a:r>
                <a:r>
                  <a:rPr lang="zh-CN" altLang="en-US" sz="2400" dirty="0">
                    <a:latin typeface="楷体" panose="02010609060101010101" pitchFamily="49" charset="-122"/>
                    <a:ea typeface="楷体" panose="02010609060101010101" pitchFamily="49" charset="-122"/>
                  </a:rPr>
                  <a:t>个混合成分的均值向量与协方差矩阵</a:t>
                </a:r>
                <a:r>
                  <a:rPr lang="zh-CN" altLang="en-US" sz="2400" dirty="0" smtClean="0">
                    <a:latin typeface="楷体" panose="02010609060101010101" pitchFamily="49" charset="-122"/>
                    <a:ea typeface="楷体" panose="02010609060101010101" pitchFamily="49" charset="-122"/>
                  </a:rPr>
                  <a:t>。</a:t>
                </a:r>
                <a14:m>
                  <m:oMath xmlns:m="http://schemas.openxmlformats.org/officeDocument/2006/math">
                    <m:sSub>
                      <m:sSubPr>
                        <m:ctrlPr>
                          <a:rPr lang="en-US" altLang="zh-CN" sz="2400" i="1" smtClean="0">
                            <a:latin typeface="Cambria Math" panose="02040503050406030204" pitchFamily="18" charset="0"/>
                            <a:ea typeface="楷体" panose="02010609060101010101" pitchFamily="49" charset="-122"/>
                          </a:rPr>
                        </m:ctrlPr>
                      </m:sSubPr>
                      <m:e>
                        <m:r>
                          <a:rPr lang="zh-CN" altLang="en-US" sz="2400" i="1" smtClean="0">
                            <a:latin typeface="Cambria Math" panose="02040503050406030204" pitchFamily="18" charset="0"/>
                            <a:ea typeface="楷体" panose="02010609060101010101" pitchFamily="49" charset="-122"/>
                          </a:rPr>
                          <m:t>𝜆</m:t>
                        </m:r>
                      </m:e>
                      <m:sub>
                        <m:r>
                          <a:rPr lang="en-US" altLang="zh-CN" sz="2400" b="0" i="1" smtClean="0">
                            <a:latin typeface="Cambria Math" panose="02040503050406030204" pitchFamily="18" charset="0"/>
                            <a:ea typeface="楷体" panose="02010609060101010101" pitchFamily="49" charset="-122"/>
                          </a:rPr>
                          <m:t>𝑘</m:t>
                        </m:r>
                      </m:sub>
                    </m:sSub>
                  </m:oMath>
                </a14:m>
                <a:r>
                  <a:rPr lang="zh-CN" altLang="en-US" sz="2400" dirty="0" smtClean="0">
                    <a:latin typeface="楷体" panose="02010609060101010101" pitchFamily="49" charset="-122"/>
                    <a:ea typeface="楷体" panose="02010609060101010101" pitchFamily="49" charset="-122"/>
                  </a:rPr>
                  <a:t>是第</a:t>
                </a:r>
                <a:r>
                  <a:rPr lang="en-US" altLang="zh-CN" sz="2400" dirty="0" smtClean="0">
                    <a:latin typeface="楷体" panose="02010609060101010101" pitchFamily="49" charset="-122"/>
                    <a:ea typeface="楷体" panose="02010609060101010101" pitchFamily="49" charset="-122"/>
                  </a:rPr>
                  <a:t>k</a:t>
                </a:r>
                <a:r>
                  <a:rPr lang="zh-CN" altLang="en-US" sz="2400" dirty="0" smtClean="0">
                    <a:latin typeface="楷体" panose="02010609060101010101" pitchFamily="49" charset="-122"/>
                    <a:ea typeface="楷体" panose="02010609060101010101" pitchFamily="49" charset="-122"/>
                  </a:rPr>
                  <a:t>个混合成分</a:t>
                </a:r>
                <a:r>
                  <a:rPr lang="zh-CN" altLang="en-US" sz="2400" dirty="0">
                    <a:latin typeface="楷体" panose="02010609060101010101" pitchFamily="49" charset="-122"/>
                    <a:ea typeface="楷体" panose="02010609060101010101" pitchFamily="49" charset="-122"/>
                  </a:rPr>
                  <a:t>系数（权重），其值由所有样本属于该混合成分的平均概率确定，平均</a:t>
                </a:r>
                <a:r>
                  <a:rPr lang="zh-CN" altLang="en-US" sz="2400" dirty="0" smtClean="0">
                    <a:latin typeface="楷体" panose="02010609060101010101" pitchFamily="49" charset="-122"/>
                    <a:ea typeface="楷体" panose="02010609060101010101" pitchFamily="49" charset="-122"/>
                  </a:rPr>
                  <a:t>概率越</a:t>
                </a:r>
                <a:r>
                  <a:rPr lang="zh-CN" altLang="en-US" sz="2400" dirty="0">
                    <a:latin typeface="楷体" panose="02010609060101010101" pitchFamily="49" charset="-122"/>
                    <a:ea typeface="楷体" panose="02010609060101010101" pitchFamily="49" charset="-122"/>
                  </a:rPr>
                  <a:t>高值越大，并且满足 </a:t>
                </a:r>
                <a14:m>
                  <m:oMath xmlns:m="http://schemas.openxmlformats.org/officeDocument/2006/math">
                    <m:nary>
                      <m:naryPr>
                        <m:chr m:val="∑"/>
                        <m:ctrlPr>
                          <a:rPr lang="zh-CN" altLang="en-US" sz="2400" i="1" smtClean="0">
                            <a:latin typeface="Cambria Math" panose="02040503050406030204" pitchFamily="18" charset="0"/>
                            <a:ea typeface="楷体" panose="02010609060101010101" pitchFamily="49" charset="-122"/>
                          </a:rPr>
                        </m:ctrlPr>
                      </m:naryPr>
                      <m:sub>
                        <m:r>
                          <m:rPr>
                            <m:brk m:alnAt="23"/>
                          </m:rPr>
                          <a:rPr lang="en-US" altLang="zh-CN" sz="2400" b="0" i="1" smtClean="0">
                            <a:latin typeface="Cambria Math" panose="02040503050406030204" pitchFamily="18" charset="0"/>
                            <a:ea typeface="楷体" panose="02010609060101010101" pitchFamily="49" charset="-122"/>
                          </a:rPr>
                          <m:t>𝑘</m:t>
                        </m:r>
                        <m:r>
                          <a:rPr lang="en-US" altLang="zh-CN" sz="2400" b="0" i="1" smtClean="0">
                            <a:latin typeface="Cambria Math" panose="02040503050406030204" pitchFamily="18" charset="0"/>
                            <a:ea typeface="楷体" panose="02010609060101010101" pitchFamily="49" charset="-122"/>
                          </a:rPr>
                          <m:t>=</m:t>
                        </m:r>
                        <m:r>
                          <a:rPr lang="en-US" altLang="zh-CN" sz="2400" b="0" i="1" smtClean="0">
                            <a:latin typeface="Cambria Math" panose="02040503050406030204" pitchFamily="18" charset="0"/>
                            <a:ea typeface="楷体" panose="02010609060101010101" pitchFamily="49" charset="-122"/>
                          </a:rPr>
                          <m:t>1</m:t>
                        </m:r>
                      </m:sub>
                      <m:sup>
                        <m:r>
                          <a:rPr lang="en-US" altLang="zh-CN" sz="2400" b="0" i="1" smtClean="0">
                            <a:latin typeface="Cambria Math" panose="02040503050406030204" pitchFamily="18" charset="0"/>
                            <a:ea typeface="楷体" panose="02010609060101010101" pitchFamily="49" charset="-122"/>
                          </a:rPr>
                          <m:t>𝐾</m:t>
                        </m:r>
                      </m:sup>
                      <m:e>
                        <m:sSub>
                          <m:sSubPr>
                            <m:ctrlPr>
                              <a:rPr lang="en-US" altLang="zh-CN" sz="2400" i="1" smtClean="0">
                                <a:latin typeface="Cambria Math" panose="02040503050406030204" pitchFamily="18" charset="0"/>
                                <a:ea typeface="楷体" panose="02010609060101010101" pitchFamily="49" charset="-122"/>
                              </a:rPr>
                            </m:ctrlPr>
                          </m:sSubPr>
                          <m:e>
                            <m:r>
                              <a:rPr lang="zh-CN" altLang="en-US" sz="2400" i="1" smtClean="0">
                                <a:latin typeface="Cambria Math" panose="02040503050406030204" pitchFamily="18" charset="0"/>
                                <a:ea typeface="楷体" panose="02010609060101010101" pitchFamily="49" charset="-122"/>
                              </a:rPr>
                              <m:t>𝜆</m:t>
                            </m:r>
                          </m:e>
                          <m:sub>
                            <m:r>
                              <a:rPr lang="en-US" altLang="zh-CN" sz="2400" b="0" i="1" smtClean="0">
                                <a:latin typeface="Cambria Math" panose="02040503050406030204" pitchFamily="18" charset="0"/>
                                <a:ea typeface="楷体" panose="02010609060101010101" pitchFamily="49" charset="-122"/>
                              </a:rPr>
                              <m:t>𝑘</m:t>
                            </m:r>
                          </m:sub>
                        </m:sSub>
                        <m:r>
                          <a:rPr lang="en-US" altLang="zh-CN" sz="2400" b="0" i="1" smtClean="0">
                            <a:latin typeface="Cambria Math" panose="02040503050406030204" pitchFamily="18" charset="0"/>
                            <a:ea typeface="楷体" panose="02010609060101010101" pitchFamily="49" charset="-122"/>
                          </a:rPr>
                          <m:t>=</m:t>
                        </m:r>
                        <m:r>
                          <a:rPr lang="en-US" altLang="zh-CN" sz="2400" b="0" i="1" smtClean="0">
                            <a:latin typeface="Cambria Math" panose="02040503050406030204" pitchFamily="18" charset="0"/>
                            <a:ea typeface="楷体" panose="02010609060101010101" pitchFamily="49" charset="-122"/>
                          </a:rPr>
                          <m:t>1</m:t>
                        </m:r>
                      </m:e>
                    </m:nary>
                  </m:oMath>
                </a14:m>
                <a:endParaRPr lang="en-US" altLang="zh-CN" sz="2400" dirty="0">
                  <a:latin typeface="楷体" panose="02010609060101010101" pitchFamily="49" charset="-122"/>
                  <a:ea typeface="楷体" panose="02010609060101010101" pitchFamily="49" charset="-122"/>
                </a:endParaRPr>
              </a:p>
            </p:txBody>
          </p:sp>
        </mc:Choice>
        <mc:Fallback>
          <p:sp>
            <p:nvSpPr>
              <p:cNvPr id="10" name="矩形 9"/>
              <p:cNvSpPr>
                <a:spLocks noRot="1" noChangeAspect="1" noMove="1" noResize="1" noEditPoints="1" noAdjustHandles="1" noChangeArrowheads="1" noChangeShapeType="1" noTextEdit="1"/>
              </p:cNvSpPr>
              <p:nvPr/>
            </p:nvSpPr>
            <p:spPr>
              <a:xfrm>
                <a:off x="40005" y="5362575"/>
                <a:ext cx="12151995" cy="833120"/>
              </a:xfrm>
              <a:prstGeom prst="rect">
                <a:avLst/>
              </a:prstGeom>
              <a:blipFill rotWithShape="1">
                <a:blip r:embed="rId2"/>
                <a:stretch>
                  <a:fillRect b="-46723"/>
                </a:stretch>
              </a:blipFill>
            </p:spPr>
            <p:txBody>
              <a:bodyPr/>
              <a:lstStyle/>
              <a:p>
                <a:r>
                  <a:rPr lang="zh-CN" altLang="en-US">
                    <a:noFill/>
                  </a:rPr>
                  <a:t> </a:t>
                </a:r>
              </a:p>
            </p:txBody>
          </p:sp>
        </mc:Fallback>
      </mc:AlternateContent>
    </p:spTree>
  </p:cSld>
  <p:clrMapOvr>
    <a:masterClrMapping/>
  </p:clrMapOvr>
  <p:transition spd="slow">
    <p:push/>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srcRect r="-190" b="38129"/>
          <a:stretch>
            <a:fillRect/>
          </a:stretch>
        </p:blipFill>
        <p:spPr>
          <a:xfrm>
            <a:off x="581990" y="977321"/>
            <a:ext cx="8460444" cy="4207006"/>
          </a:xfrm>
          <a:prstGeom prst="rect">
            <a:avLst/>
          </a:prstGeom>
        </p:spPr>
      </p:pic>
      <p:pic>
        <p:nvPicPr>
          <p:cNvPr id="3" name="图片 2"/>
          <p:cNvPicPr>
            <a:picLocks noChangeAspect="1"/>
          </p:cNvPicPr>
          <p:nvPr/>
        </p:nvPicPr>
        <p:blipFill>
          <a:blip r:embed="rId2"/>
          <a:stretch>
            <a:fillRect/>
          </a:stretch>
        </p:blipFill>
        <p:spPr>
          <a:xfrm>
            <a:off x="581990" y="5395590"/>
            <a:ext cx="8460444" cy="304170"/>
          </a:xfrm>
          <a:prstGeom prst="rect">
            <a:avLst/>
          </a:prstGeom>
        </p:spPr>
      </p:pic>
    </p:spTree>
  </p:cSld>
  <p:clrMapOvr>
    <a:masterClrMapping/>
  </p:clrMapOvr>
  <p:transition spd="slow">
    <p:pu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矩形 3"/>
              <p:cNvSpPr/>
              <p:nvPr/>
            </p:nvSpPr>
            <p:spPr>
              <a:xfrm>
                <a:off x="284480" y="1073835"/>
                <a:ext cx="8188960" cy="461665"/>
              </a:xfrm>
              <a:prstGeom prst="rect">
                <a:avLst/>
              </a:prstGeom>
            </p:spPr>
            <p:txBody>
              <a:bodyPr wrap="square">
                <a:spAutoFit/>
              </a:bodyPr>
              <a:lstStyle/>
              <a:p>
                <a:r>
                  <a:rPr lang="zh-CN" altLang="en-US" sz="2400" dirty="0" smtClean="0">
                    <a:latin typeface="楷体" panose="02010609060101010101" pitchFamily="49" charset="-122"/>
                    <a:ea typeface="楷体" panose="02010609060101010101" pitchFamily="49" charset="-122"/>
                  </a:rPr>
                  <a:t>对于</a:t>
                </a:r>
                <a14:m>
                  <m:oMath xmlns:m="http://schemas.openxmlformats.org/officeDocument/2006/math">
                    <m:sSub>
                      <m:sSubPr>
                        <m:ctrlPr>
                          <a:rPr lang="en-US" altLang="zh-CN" sz="2400" i="1" smtClean="0">
                            <a:latin typeface="Cambria Math" panose="02040503050406030204" pitchFamily="18" charset="0"/>
                            <a:ea typeface="楷体" panose="02010609060101010101" pitchFamily="49" charset="-122"/>
                          </a:rPr>
                        </m:ctrlPr>
                      </m:sSubPr>
                      <m:e>
                        <m:r>
                          <a:rPr lang="zh-CN" altLang="en-US" sz="2400" i="1" smtClean="0">
                            <a:latin typeface="Cambria Math" panose="02040503050406030204" pitchFamily="18" charset="0"/>
                            <a:ea typeface="楷体" panose="02010609060101010101" pitchFamily="49" charset="-122"/>
                          </a:rPr>
                          <m:t>𝜇</m:t>
                        </m:r>
                      </m:e>
                      <m:sub>
                        <m:r>
                          <a:rPr lang="en-US" altLang="zh-CN" sz="2400" b="0" i="1" smtClean="0">
                            <a:latin typeface="Cambria Math" panose="02040503050406030204" pitchFamily="18" charset="0"/>
                            <a:ea typeface="楷体" panose="02010609060101010101" pitchFamily="49" charset="-122"/>
                          </a:rPr>
                          <m:t>𝑘</m:t>
                        </m:r>
                      </m:sub>
                    </m:sSub>
                  </m:oMath>
                </a14:m>
                <a:r>
                  <a:rPr lang="zh-CN" altLang="en-US" sz="2400" dirty="0" smtClean="0">
                    <a:latin typeface="楷体" panose="02010609060101010101" pitchFamily="49" charset="-122"/>
                    <a:ea typeface="楷体" panose="02010609060101010101" pitchFamily="49" charset="-122"/>
                  </a:rPr>
                  <a:t>和</a:t>
                </a:r>
                <a14:m>
                  <m:oMath xmlns:m="http://schemas.openxmlformats.org/officeDocument/2006/math">
                    <m:sSub>
                      <m:sSubPr>
                        <m:ctrlPr>
                          <a:rPr lang="en-US" altLang="zh-CN" sz="2400" i="1" dirty="0" smtClean="0">
                            <a:latin typeface="Cambria Math" panose="02040503050406030204" pitchFamily="18" charset="0"/>
                            <a:ea typeface="楷体" panose="02010609060101010101" pitchFamily="49" charset="-122"/>
                          </a:rPr>
                        </m:ctrlPr>
                      </m:sSubPr>
                      <m:e>
                        <m:r>
                          <m:rPr>
                            <m:sty m:val="p"/>
                          </m:rPr>
                          <a:rPr lang="el-GR" altLang="zh-CN" sz="2400" i="1" dirty="0" smtClean="0">
                            <a:latin typeface="Cambria Math" panose="02040503050406030204" pitchFamily="18" charset="0"/>
                            <a:ea typeface="Cambria Math" panose="02040503050406030204" pitchFamily="18" charset="0"/>
                          </a:rPr>
                          <m:t>Σ</m:t>
                        </m:r>
                      </m:e>
                      <m:sub>
                        <m:r>
                          <a:rPr lang="en-US" altLang="zh-CN" sz="2400" b="0" i="1" dirty="0" smtClean="0">
                            <a:latin typeface="Cambria Math" panose="02040503050406030204" pitchFamily="18" charset="0"/>
                            <a:ea typeface="楷体" panose="02010609060101010101" pitchFamily="49" charset="-122"/>
                          </a:rPr>
                          <m:t>𝑘</m:t>
                        </m:r>
                      </m:sub>
                    </m:sSub>
                  </m:oMath>
                </a14:m>
                <a:r>
                  <a:rPr lang="zh-CN" altLang="en-US" sz="2400" dirty="0" smtClean="0">
                    <a:latin typeface="楷体" panose="02010609060101010101" pitchFamily="49" charset="-122"/>
                    <a:ea typeface="楷体" panose="02010609060101010101" pitchFamily="49" charset="-122"/>
                  </a:rPr>
                  <a:t>的</a:t>
                </a:r>
                <a:r>
                  <a:rPr lang="zh-CN" altLang="en-US" sz="2400" dirty="0">
                    <a:latin typeface="楷体" panose="02010609060101010101" pitchFamily="49" charset="-122"/>
                    <a:ea typeface="楷体" panose="02010609060101010101" pitchFamily="49" charset="-122"/>
                  </a:rPr>
                  <a:t>求解，可分别对其求导，并令导数</a:t>
                </a:r>
                <a:r>
                  <a:rPr lang="zh-CN" altLang="en-US" sz="2400" dirty="0" smtClean="0">
                    <a:latin typeface="楷体" panose="02010609060101010101" pitchFamily="49" charset="-122"/>
                    <a:ea typeface="楷体" panose="02010609060101010101" pitchFamily="49" charset="-122"/>
                  </a:rPr>
                  <a:t>等于</a:t>
                </a:r>
                <a:r>
                  <a:rPr lang="en-US" altLang="zh-CN" sz="2400" dirty="0" smtClean="0">
                    <a:latin typeface="楷体" panose="02010609060101010101" pitchFamily="49" charset="-122"/>
                    <a:ea typeface="楷体" panose="02010609060101010101" pitchFamily="49" charset="-122"/>
                  </a:rPr>
                  <a:t>0</a:t>
                </a:r>
                <a:r>
                  <a:rPr lang="zh-CN" altLang="en-US" sz="2400" dirty="0">
                    <a:latin typeface="楷体" panose="02010609060101010101" pitchFamily="49" charset="-122"/>
                    <a:ea typeface="楷体" panose="02010609060101010101" pitchFamily="49" charset="-122"/>
                  </a:rPr>
                  <a:t>，即</a:t>
                </a:r>
                <a:endParaRPr lang="zh-CN" altLang="en-US" sz="2400" dirty="0">
                  <a:latin typeface="楷体" panose="02010609060101010101" pitchFamily="49" charset="-122"/>
                  <a:ea typeface="楷体" panose="02010609060101010101" pitchFamily="49" charset="-122"/>
                </a:endParaRPr>
              </a:p>
            </p:txBody>
          </p:sp>
        </mc:Choice>
        <mc:Fallback>
          <p:sp>
            <p:nvSpPr>
              <p:cNvPr id="4" name="矩形 3"/>
              <p:cNvSpPr>
                <a:spLocks noRot="1" noChangeAspect="1" noMove="1" noResize="1" noEditPoints="1" noAdjustHandles="1" noChangeArrowheads="1" noChangeShapeType="1" noTextEdit="1"/>
              </p:cNvSpPr>
              <p:nvPr/>
            </p:nvSpPr>
            <p:spPr>
              <a:xfrm>
                <a:off x="284480" y="1073835"/>
                <a:ext cx="8188960" cy="461665"/>
              </a:xfrm>
              <a:prstGeom prst="rect">
                <a:avLst/>
              </a:prstGeom>
              <a:blipFill rotWithShape="1">
                <a:blip r:embed="rId1"/>
                <a:stretch>
                  <a:fillRect t="-11" b="15"/>
                </a:stretch>
              </a:blipFill>
            </p:spPr>
            <p:txBody>
              <a:bodyPr/>
              <a:lstStyle/>
              <a:p>
                <a:r>
                  <a:rPr lang="zh-CN" altLang="en-US">
                    <a:noFill/>
                  </a:rPr>
                  <a:t> </a:t>
                </a:r>
              </a:p>
            </p:txBody>
          </p:sp>
        </mc:Fallback>
      </mc:AlternateContent>
      <p:pic>
        <p:nvPicPr>
          <p:cNvPr id="5" name="图片 4"/>
          <p:cNvPicPr>
            <a:picLocks noChangeAspect="1"/>
          </p:cNvPicPr>
          <p:nvPr/>
        </p:nvPicPr>
        <p:blipFill rotWithShape="1">
          <a:blip r:embed="rId2"/>
          <a:srcRect r="759" b="8119"/>
          <a:stretch>
            <a:fillRect/>
          </a:stretch>
        </p:blipFill>
        <p:spPr>
          <a:xfrm>
            <a:off x="284480" y="1619141"/>
            <a:ext cx="6959600" cy="4838048"/>
          </a:xfrm>
          <a:prstGeom prst="rect">
            <a:avLst/>
          </a:prstGeom>
        </p:spPr>
      </p:pic>
    </p:spTree>
  </p:cSld>
  <p:clrMapOvr>
    <a:masterClrMapping/>
  </p:clrMapOvr>
  <p:transition spd="slow">
    <p:push/>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114928" y="1170217"/>
            <a:ext cx="7632832" cy="5022101"/>
          </a:xfrm>
          <a:prstGeom prst="rect">
            <a:avLst/>
          </a:prstGeom>
        </p:spPr>
      </p:pic>
    </p:spTree>
  </p:cSld>
  <p:clrMapOvr>
    <a:masterClrMapping/>
  </p:clrMapOvr>
  <p:transition spd="slow">
    <p:push/>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6</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550965" y="3856861"/>
            <a:ext cx="7122695" cy="1798698"/>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层次</a:t>
            </a:r>
            <a:r>
              <a:rPr lang="zh-CN" altLang="en-US" sz="8000" b="1" dirty="0" smtClean="0">
                <a:solidFill>
                  <a:schemeClr val="accent3"/>
                </a:solidFill>
                <a:latin typeface="楷体" panose="02010609060101010101" pitchFamily="49" charset="-122"/>
                <a:ea typeface="楷体" panose="02010609060101010101" pitchFamily="49" charset="-122"/>
              </a:rPr>
              <a:t>聚类</a:t>
            </a:r>
            <a:r>
              <a:rPr lang="en-US" altLang="zh-CN" sz="4000" b="1" dirty="0" smtClean="0">
                <a:solidFill>
                  <a:schemeClr val="bg2">
                    <a:lumMod val="50000"/>
                  </a:schemeClr>
                </a:solidFill>
                <a:latin typeface="+mn-lt"/>
                <a:cs typeface="Times New Roman" panose="02020603050405020304" pitchFamily="18" charset="0"/>
              </a:rPr>
              <a:t>       </a:t>
            </a:r>
            <a:endParaRPr lang="en-US" altLang="zh-CN" sz="4000" b="1" dirty="0" smtClean="0">
              <a:solidFill>
                <a:schemeClr val="bg2">
                  <a:lumMod val="50000"/>
                </a:schemeClr>
              </a:solidFill>
              <a:latin typeface="+mn-lt"/>
              <a:cs typeface="Times New Roman" panose="02020603050405020304" pitchFamily="18" charset="0"/>
            </a:endParaRPr>
          </a:p>
          <a:p>
            <a:pPr algn="ctr">
              <a:lnSpc>
                <a:spcPts val="7000"/>
              </a:lnSpc>
            </a:pPr>
            <a:r>
              <a:rPr lang="en-US" altLang="zh-CN" sz="4000" b="1" dirty="0" smtClean="0">
                <a:solidFill>
                  <a:schemeClr val="bg2">
                    <a:lumMod val="50000"/>
                  </a:schemeClr>
                </a:solidFill>
                <a:cs typeface="Times New Roman" panose="02020603050405020304" pitchFamily="18" charset="0"/>
              </a:rPr>
              <a:t>Hierarchical clustering</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1120" y="1670610"/>
            <a:ext cx="11678652" cy="3693319"/>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600" dirty="0">
                <a:latin typeface="楷体" panose="02010609060101010101" pitchFamily="49" charset="-122"/>
                <a:ea typeface="楷体" panose="02010609060101010101" pitchFamily="49" charset="-122"/>
              </a:rPr>
              <a:t>层次聚类顾名思义是一个逐层进行聚类的过程，通过计算相似度形成一种</a:t>
            </a:r>
            <a:r>
              <a:rPr lang="zh-CN" altLang="en-US" sz="2600" dirty="0" smtClean="0">
                <a:latin typeface="楷体" panose="02010609060101010101" pitchFamily="49" charset="-122"/>
                <a:ea typeface="楷体" panose="02010609060101010101" pitchFamily="49" charset="-122"/>
              </a:rPr>
              <a:t>树结构</a:t>
            </a:r>
            <a:r>
              <a:rPr lang="zh-CN" altLang="en-US" sz="2600" dirty="0">
                <a:latin typeface="楷体" panose="02010609060101010101" pitchFamily="49" charset="-122"/>
                <a:ea typeface="楷体" panose="02010609060101010101" pitchFamily="49" charset="-122"/>
              </a:rPr>
              <a:t>。按照形成树形结构方式的不同可以分为</a:t>
            </a:r>
            <a:r>
              <a:rPr lang="zh-CN" altLang="en-US" sz="2600" dirty="0">
                <a:solidFill>
                  <a:srgbClr val="269FD3"/>
                </a:solidFill>
                <a:latin typeface="楷体" panose="02010609060101010101" pitchFamily="49" charset="-122"/>
                <a:ea typeface="楷体" panose="02010609060101010101" pitchFamily="49" charset="-122"/>
              </a:rPr>
              <a:t>聚合聚类</a:t>
            </a:r>
            <a:r>
              <a:rPr lang="zh-CN" altLang="en-US" sz="2600" dirty="0">
                <a:latin typeface="楷体" panose="02010609060101010101" pitchFamily="49" charset="-122"/>
                <a:ea typeface="楷体" panose="02010609060101010101" pitchFamily="49" charset="-122"/>
              </a:rPr>
              <a:t>和</a:t>
            </a:r>
            <a:r>
              <a:rPr lang="zh-CN" altLang="en-US" sz="2600" dirty="0">
                <a:solidFill>
                  <a:srgbClr val="269FD3"/>
                </a:solidFill>
                <a:latin typeface="楷体" panose="02010609060101010101" pitchFamily="49" charset="-122"/>
                <a:ea typeface="楷体" panose="02010609060101010101" pitchFamily="49" charset="-122"/>
              </a:rPr>
              <a:t>分裂聚类</a:t>
            </a:r>
            <a:r>
              <a:rPr lang="zh-CN" altLang="en-US" sz="2600" dirty="0" smtClean="0">
                <a:latin typeface="楷体" panose="02010609060101010101" pitchFamily="49" charset="-122"/>
                <a:ea typeface="楷体" panose="02010609060101010101" pitchFamily="49" charset="-122"/>
              </a:rPr>
              <a:t>。</a:t>
            </a:r>
            <a:endParaRPr lang="en-US" altLang="zh-CN" sz="2600" dirty="0" smtClean="0">
              <a:latin typeface="楷体" panose="02010609060101010101" pitchFamily="49" charset="-122"/>
              <a:ea typeface="楷体" panose="02010609060101010101" pitchFamily="49" charset="-122"/>
            </a:endParaRPr>
          </a:p>
          <a:p>
            <a:endParaRPr lang="zh-CN" altLang="en-US" sz="2600"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lang="zh-CN" altLang="en-US" sz="2600" dirty="0">
                <a:latin typeface="楷体" panose="02010609060101010101" pitchFamily="49" charset="-122"/>
                <a:ea typeface="楷体" panose="02010609060101010101" pitchFamily="49" charset="-122"/>
              </a:rPr>
              <a:t>层次聚类算法中数据对象之间距离的计算可以采用闵可夫斯基距离、马氏</a:t>
            </a:r>
            <a:r>
              <a:rPr lang="zh-CN" altLang="en-US" sz="2600" dirty="0" smtClean="0">
                <a:latin typeface="楷体" panose="02010609060101010101" pitchFamily="49" charset="-122"/>
                <a:ea typeface="楷体" panose="02010609060101010101" pitchFamily="49" charset="-122"/>
              </a:rPr>
              <a:t>距离、夹角</a:t>
            </a:r>
            <a:r>
              <a:rPr lang="zh-CN" altLang="en-US" sz="2600" dirty="0">
                <a:latin typeface="楷体" panose="02010609060101010101" pitchFamily="49" charset="-122"/>
                <a:ea typeface="楷体" panose="02010609060101010101" pitchFamily="49" charset="-122"/>
              </a:rPr>
              <a:t>余弦、相关系数等。聚合聚类是自下而上进行聚类，初始状态将每个样本当作</a:t>
            </a:r>
            <a:r>
              <a:rPr lang="zh-CN" altLang="en-US" sz="2600" dirty="0" smtClean="0">
                <a:latin typeface="楷体" panose="02010609060101010101" pitchFamily="49" charset="-122"/>
                <a:ea typeface="楷体" panose="02010609060101010101" pitchFamily="49" charset="-122"/>
              </a:rPr>
              <a:t>一个</a:t>
            </a:r>
            <a:r>
              <a:rPr lang="zh-CN" altLang="en-US" sz="2600" dirty="0">
                <a:latin typeface="楷体" panose="02010609060101010101" pitchFamily="49" charset="-122"/>
                <a:ea typeface="楷体" panose="02010609060101010101" pitchFamily="49" charset="-122"/>
              </a:rPr>
              <a:t>簇，然后按照簇间距离最近原则合并两个簇，组成一个新簇，不断迭代此过程，</a:t>
            </a:r>
            <a:r>
              <a:rPr lang="zh-CN" altLang="en-US" sz="2600" dirty="0" smtClean="0">
                <a:latin typeface="楷体" panose="02010609060101010101" pitchFamily="49" charset="-122"/>
                <a:ea typeface="楷体" panose="02010609060101010101" pitchFamily="49" charset="-122"/>
              </a:rPr>
              <a:t>直到</a:t>
            </a:r>
            <a:r>
              <a:rPr lang="zh-CN" altLang="en-US" sz="2600" dirty="0">
                <a:latin typeface="楷体" panose="02010609060101010101" pitchFamily="49" charset="-122"/>
                <a:ea typeface="楷体" panose="02010609060101010101" pitchFamily="49" charset="-122"/>
              </a:rPr>
              <a:t>满足条件为止；分裂聚类是自上而下进行聚类，初始状态是将样本集看作一个簇</a:t>
            </a:r>
            <a:r>
              <a:rPr lang="zh-CN" altLang="en-US" sz="2600" dirty="0" smtClean="0">
                <a:latin typeface="楷体" panose="02010609060101010101" pitchFamily="49" charset="-122"/>
                <a:ea typeface="楷体" panose="02010609060101010101" pitchFamily="49" charset="-122"/>
              </a:rPr>
              <a:t>，然后</a:t>
            </a:r>
            <a:r>
              <a:rPr lang="zh-CN" altLang="en-US" sz="2600" dirty="0">
                <a:latin typeface="楷体" panose="02010609060101010101" pitchFamily="49" charset="-122"/>
                <a:ea typeface="楷体" panose="02010609060101010101" pitchFamily="49" charset="-122"/>
              </a:rPr>
              <a:t>按照簇间距离最远的原则将样本划分到两个新的簇，不断迭代此过程，直到</a:t>
            </a:r>
            <a:r>
              <a:rPr lang="zh-CN" altLang="en-US" sz="2600" dirty="0" smtClean="0">
                <a:latin typeface="楷体" panose="02010609060101010101" pitchFamily="49" charset="-122"/>
                <a:ea typeface="楷体" panose="02010609060101010101" pitchFamily="49" charset="-122"/>
              </a:rPr>
              <a:t>满足</a:t>
            </a:r>
            <a:r>
              <a:rPr lang="zh-CN" altLang="en-US" sz="2600" dirty="0">
                <a:latin typeface="楷体" panose="02010609060101010101" pitchFamily="49" charset="-122"/>
                <a:ea typeface="楷体" panose="02010609060101010101" pitchFamily="49" charset="-122"/>
              </a:rPr>
              <a:t>条件为止。</a:t>
            </a:r>
            <a:endParaRPr lang="en-US" altLang="zh-CN" sz="2600" dirty="0">
              <a:latin typeface="楷体" panose="02010609060101010101" pitchFamily="49" charset="-122"/>
              <a:ea typeface="楷体" panose="02010609060101010101" pitchFamily="49" charset="-122"/>
            </a:endParaRPr>
          </a:p>
        </p:txBody>
      </p:sp>
      <p:sp>
        <p:nvSpPr>
          <p:cNvPr id="4" name="矩形 3"/>
          <p:cNvSpPr/>
          <p:nvPr/>
        </p:nvSpPr>
        <p:spPr>
          <a:xfrm>
            <a:off x="4923049" y="809531"/>
            <a:ext cx="1832553" cy="584775"/>
          </a:xfrm>
          <a:prstGeom prst="rect">
            <a:avLst/>
          </a:prstGeom>
        </p:spPr>
        <p:txBody>
          <a:bodyPr wrap="none">
            <a:spAutoFit/>
          </a:bodyPr>
          <a:lstStyle/>
          <a:p>
            <a:pPr lvl="0"/>
            <a:r>
              <a:rPr lang="zh-CN" altLang="en-US" sz="3200" b="1" dirty="0" smtClean="0">
                <a:solidFill>
                  <a:srgbClr val="BA2326"/>
                </a:solidFill>
                <a:latin typeface="楷体" panose="02010609060101010101" pitchFamily="49" charset="-122"/>
                <a:ea typeface="楷体" panose="02010609060101010101" pitchFamily="49" charset="-122"/>
              </a:rPr>
              <a:t>层次聚类</a:t>
            </a:r>
            <a:endParaRPr lang="en-US" altLang="zh-CN" sz="3200" b="1" dirty="0">
              <a:solidFill>
                <a:srgbClr val="BA2326"/>
              </a:solidFill>
              <a:latin typeface="楷体" panose="02010609060101010101" pitchFamily="49" charset="-122"/>
              <a:ea typeface="楷体" panose="02010609060101010101" pitchFamily="49" charset="-122"/>
            </a:endParaRPr>
          </a:p>
        </p:txBody>
      </p:sp>
    </p:spTree>
  </p:cSld>
  <p:clrMapOvr>
    <a:masterClrMapping/>
  </p:clrMapOvr>
  <p:transition spd="slow">
    <p:push/>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70376" y="1172163"/>
            <a:ext cx="8518024" cy="2950961"/>
          </a:xfrm>
          <a:prstGeom prst="rect">
            <a:avLst/>
          </a:prstGeom>
        </p:spPr>
      </p:pic>
      <p:sp>
        <p:nvSpPr>
          <p:cNvPr id="4" name="矩形 3"/>
          <p:cNvSpPr/>
          <p:nvPr/>
        </p:nvSpPr>
        <p:spPr>
          <a:xfrm>
            <a:off x="199256" y="4607898"/>
            <a:ext cx="11413624" cy="1569660"/>
          </a:xfrm>
          <a:prstGeom prst="rect">
            <a:avLst/>
          </a:prstGeom>
        </p:spPr>
        <p:txBody>
          <a:bodyPr wrap="square">
            <a:spAutoFit/>
          </a:bodyPr>
          <a:lstStyle/>
          <a:p>
            <a:r>
              <a:rPr lang="zh-CN" altLang="en-US" sz="2400" dirty="0">
                <a:latin typeface="楷体" panose="02010609060101010101" pitchFamily="49" charset="-122"/>
                <a:ea typeface="楷体" panose="02010609060101010101" pitchFamily="49" charset="-122"/>
              </a:rPr>
              <a:t>在聚合聚类算法中，样本之间的距离（相似度）计算可以采用本章</a:t>
            </a:r>
            <a:r>
              <a:rPr lang="en-US" altLang="zh-CN" sz="2400" dirty="0">
                <a:latin typeface="楷体" panose="02010609060101010101" pitchFamily="49" charset="-122"/>
                <a:ea typeface="楷体" panose="02010609060101010101" pitchFamily="49" charset="-122"/>
              </a:rPr>
              <a:t>1.2.1</a:t>
            </a:r>
            <a:r>
              <a:rPr lang="zh-CN" altLang="en-US" sz="2400" dirty="0">
                <a:latin typeface="楷体" panose="02010609060101010101" pitchFamily="49" charset="-122"/>
                <a:ea typeface="楷体" panose="02010609060101010101" pitchFamily="49" charset="-122"/>
              </a:rPr>
              <a:t>节中</a:t>
            </a:r>
            <a:r>
              <a:rPr lang="zh-CN" altLang="en-US" sz="2400" dirty="0" smtClean="0">
                <a:latin typeface="楷体" panose="02010609060101010101" pitchFamily="49" charset="-122"/>
                <a:ea typeface="楷体" panose="02010609060101010101" pitchFamily="49" charset="-122"/>
              </a:rPr>
              <a:t>的方法</a:t>
            </a:r>
            <a:r>
              <a:rPr lang="zh-CN" altLang="en-US" sz="2400" dirty="0">
                <a:latin typeface="楷体" panose="02010609060101010101" pitchFamily="49" charset="-122"/>
                <a:ea typeface="楷体" panose="02010609060101010101" pitchFamily="49" charset="-122"/>
              </a:rPr>
              <a:t>，簇间距离的计算可采用</a:t>
            </a:r>
            <a:r>
              <a:rPr lang="en-US" altLang="zh-CN" sz="2400" dirty="0">
                <a:latin typeface="楷体" panose="02010609060101010101" pitchFamily="49" charset="-122"/>
                <a:ea typeface="楷体" panose="02010609060101010101" pitchFamily="49" charset="-122"/>
              </a:rPr>
              <a:t>1.2.2</a:t>
            </a:r>
            <a:r>
              <a:rPr lang="zh-CN" altLang="en-US" sz="2400" dirty="0">
                <a:latin typeface="楷体" panose="02010609060101010101" pitchFamily="49" charset="-122"/>
                <a:ea typeface="楷体" panose="02010609060101010101" pitchFamily="49" charset="-122"/>
              </a:rPr>
              <a:t>节中的方法。通常根据距离最小的原则将相似</a:t>
            </a:r>
            <a:r>
              <a:rPr lang="zh-CN" altLang="en-US" sz="2400" dirty="0" smtClean="0">
                <a:latin typeface="楷体" panose="02010609060101010101" pitchFamily="49" charset="-122"/>
                <a:ea typeface="楷体" panose="02010609060101010101" pitchFamily="49" charset="-122"/>
              </a:rPr>
              <a:t>簇进行</a:t>
            </a:r>
            <a:r>
              <a:rPr lang="zh-CN" altLang="en-US" sz="2400" dirty="0">
                <a:latin typeface="楷体" panose="02010609060101010101" pitchFamily="49" charset="-122"/>
                <a:ea typeface="楷体" panose="02010609060101010101" pitchFamily="49" charset="-122"/>
              </a:rPr>
              <a:t>合并，算法的停止条件可以是达到设定的簇的个数 </a:t>
            </a:r>
            <a:r>
              <a:rPr lang="en-US" altLang="zh-CN" sz="2400" dirty="0">
                <a:latin typeface="楷体" panose="02010609060101010101" pitchFamily="49" charset="-122"/>
                <a:ea typeface="楷体" panose="02010609060101010101" pitchFamily="49" charset="-122"/>
              </a:rPr>
              <a:t>K </a:t>
            </a:r>
            <a:r>
              <a:rPr lang="zh-CN" altLang="en-US" sz="2400" dirty="0">
                <a:latin typeface="楷体" panose="02010609060101010101" pitchFamily="49" charset="-122"/>
                <a:ea typeface="楷体" panose="02010609060101010101" pitchFamily="49" charset="-122"/>
              </a:rPr>
              <a:t>或者达到某个指示函数</a:t>
            </a:r>
            <a:r>
              <a:rPr lang="zh-CN" altLang="en-US" sz="2400" dirty="0" smtClean="0">
                <a:latin typeface="楷体" panose="02010609060101010101" pitchFamily="49" charset="-122"/>
                <a:ea typeface="楷体" panose="02010609060101010101" pitchFamily="49" charset="-122"/>
              </a:rPr>
              <a:t>的阈值</a:t>
            </a:r>
            <a:r>
              <a:rPr lang="zh-CN" altLang="en-US" sz="2400" dirty="0">
                <a:latin typeface="楷体" panose="02010609060101010101" pitchFamily="49" charset="-122"/>
                <a:ea typeface="楷体" panose="02010609060101010101" pitchFamily="49" charset="-122"/>
              </a:rPr>
              <a:t>。</a:t>
            </a:r>
            <a:endParaRPr lang="zh-CN" altLang="en-US" sz="2400" dirty="0">
              <a:latin typeface="楷体" panose="02010609060101010101" pitchFamily="49" charset="-122"/>
              <a:ea typeface="楷体" panose="02010609060101010101" pitchFamily="49" charset="-122"/>
            </a:endParaRPr>
          </a:p>
        </p:txBody>
      </p:sp>
    </p:spTree>
  </p:cSld>
  <p:clrMapOvr>
    <a:masterClrMapping/>
  </p:clrMapOvr>
  <p:transition spd="slow">
    <p:push/>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31937" y="1051699"/>
            <a:ext cx="6821709" cy="4800461"/>
          </a:xfrm>
          <a:prstGeom prst="rect">
            <a:avLst/>
          </a:prstGeom>
        </p:spPr>
      </p:pic>
      <p:pic>
        <p:nvPicPr>
          <p:cNvPr id="5" name="图片 4"/>
          <p:cNvPicPr>
            <a:picLocks noChangeAspect="1"/>
          </p:cNvPicPr>
          <p:nvPr/>
        </p:nvPicPr>
        <p:blipFill>
          <a:blip r:embed="rId2"/>
          <a:stretch>
            <a:fillRect/>
          </a:stretch>
        </p:blipFill>
        <p:spPr>
          <a:xfrm>
            <a:off x="7441326" y="2625091"/>
            <a:ext cx="4242674" cy="3352036"/>
          </a:xfrm>
          <a:prstGeom prst="rect">
            <a:avLst/>
          </a:prstGeom>
        </p:spPr>
      </p:pic>
    </p:spTree>
  </p:cSld>
  <p:clrMapOvr>
    <a:masterClrMapping/>
  </p:clrMapOvr>
  <p:transition spd="slow">
    <p:push/>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smtClean="0">
                <a:solidFill>
                  <a:schemeClr val="bg1"/>
                </a:solidFill>
                <a:latin typeface="Times New Roman" panose="02020603050405020304" pitchFamily="18" charset="0"/>
                <a:cs typeface="Times New Roman" panose="02020603050405020304" pitchFamily="18" charset="0"/>
              </a:rPr>
              <a:t>7</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330961" y="3653522"/>
            <a:ext cx="9885680" cy="2785378"/>
          </a:xfrm>
          <a:prstGeom prst="rect">
            <a:avLst/>
          </a:prstGeom>
          <a:noFill/>
        </p:spPr>
        <p:txBody>
          <a:bodyPr wrap="square" rtlCol="0">
            <a:spAutoFit/>
          </a:bodyPr>
          <a:lstStyle/>
          <a:p>
            <a:pPr algn="ctr">
              <a:lnSpc>
                <a:spcPts val="7000"/>
              </a:lnSpc>
            </a:pPr>
            <a:r>
              <a:rPr lang="en-US" altLang="zh-CN" sz="8000" b="1" dirty="0">
                <a:solidFill>
                  <a:schemeClr val="accent3"/>
                </a:solidFill>
                <a:latin typeface="楷体" panose="02010609060101010101" pitchFamily="49" charset="-122"/>
                <a:ea typeface="楷体" panose="02010609060101010101" pitchFamily="49" charset="-122"/>
              </a:rPr>
              <a:t> </a:t>
            </a:r>
            <a:r>
              <a:rPr lang="en-US" altLang="zh-CN" sz="8000" b="1" dirty="0" smtClean="0">
                <a:solidFill>
                  <a:schemeClr val="accent3"/>
                </a:solidFill>
                <a:latin typeface="楷体" panose="02010609060101010101" pitchFamily="49" charset="-122"/>
                <a:ea typeface="楷体" panose="02010609060101010101" pitchFamily="49" charset="-122"/>
              </a:rPr>
              <a:t>DBSCAN</a:t>
            </a:r>
            <a:r>
              <a:rPr lang="zh-CN" altLang="en-US" sz="8000" b="1" dirty="0" smtClean="0">
                <a:solidFill>
                  <a:schemeClr val="accent3"/>
                </a:solidFill>
                <a:latin typeface="楷体" panose="02010609060101010101" pitchFamily="49" charset="-122"/>
                <a:ea typeface="楷体" panose="02010609060101010101" pitchFamily="49" charset="-122"/>
              </a:rPr>
              <a:t>聚类</a:t>
            </a:r>
            <a:r>
              <a:rPr lang="en-US" altLang="zh-CN" sz="4000" b="1" dirty="0">
                <a:solidFill>
                  <a:schemeClr val="bg2">
                    <a:lumMod val="50000"/>
                  </a:schemeClr>
                </a:solidFill>
                <a:cs typeface="Times New Roman" panose="02020603050405020304" pitchFamily="18" charset="0"/>
              </a:rPr>
              <a:t> </a:t>
            </a:r>
            <a:endParaRPr lang="en-US" altLang="zh-CN" sz="4000" b="1" dirty="0">
              <a:solidFill>
                <a:schemeClr val="bg2">
                  <a:lumMod val="50000"/>
                </a:schemeClr>
              </a:solidFill>
              <a:cs typeface="Times New Roman" panose="02020603050405020304" pitchFamily="18" charset="0"/>
            </a:endParaRPr>
          </a:p>
          <a:p>
            <a:pPr algn="ctr">
              <a:lnSpc>
                <a:spcPts val="7000"/>
              </a:lnSpc>
            </a:pPr>
            <a:r>
              <a:rPr lang="en-US" altLang="zh-CN" sz="4000" b="1" dirty="0" smtClean="0">
                <a:solidFill>
                  <a:schemeClr val="bg2">
                    <a:lumMod val="50000"/>
                  </a:schemeClr>
                </a:solidFill>
                <a:cs typeface="Times New Roman" panose="02020603050405020304" pitchFamily="18" charset="0"/>
              </a:rPr>
              <a:t>Density-Based </a:t>
            </a:r>
            <a:r>
              <a:rPr lang="en-US" altLang="zh-CN" sz="4000" b="1" dirty="0">
                <a:solidFill>
                  <a:schemeClr val="bg2">
                    <a:lumMod val="50000"/>
                  </a:schemeClr>
                </a:solidFill>
                <a:cs typeface="Times New Roman" panose="02020603050405020304" pitchFamily="18" charset="0"/>
              </a:rPr>
              <a:t>Spatial Clustering of Applications </a:t>
            </a:r>
            <a:r>
              <a:rPr lang="en-US" altLang="zh-CN" sz="4000" b="1" dirty="0" smtClean="0">
                <a:solidFill>
                  <a:schemeClr val="bg2">
                    <a:lumMod val="50000"/>
                  </a:schemeClr>
                </a:solidFill>
                <a:cs typeface="Times New Roman" panose="02020603050405020304" pitchFamily="18" charset="0"/>
              </a:rPr>
              <a:t>with Noise clustering</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2092" y="932079"/>
            <a:ext cx="11664148" cy="5478423"/>
          </a:xfrm>
          <a:prstGeom prst="rect">
            <a:avLst/>
          </a:prstGeom>
          <a:noFill/>
        </p:spPr>
        <p:txBody>
          <a:bodyPr wrap="square" rtlCol="0">
            <a:spAutoFit/>
          </a:bodyPr>
          <a:lstStyle/>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当数据集有明确的标签时，可利用标签信息进行监督学习，发现数据内在</a:t>
            </a:r>
            <a:r>
              <a:rPr lang="zh-CN" altLang="en-US" sz="2400" dirty="0" smtClean="0">
                <a:latin typeface="Times New Roman" panose="02020603050405020304" pitchFamily="18" charset="0"/>
                <a:ea typeface="楷体" panose="02010609060101010101" pitchFamily="49" charset="-122"/>
                <a:cs typeface="Times New Roman" panose="02020603050405020304" pitchFamily="18" charset="0"/>
              </a:rPr>
              <a:t>特性</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smtClean="0">
                <a:latin typeface="Times New Roman" panose="02020603050405020304" pitchFamily="18" charset="0"/>
                <a:ea typeface="楷体" panose="02010609060101010101" pitchFamily="49" charset="-122"/>
                <a:cs typeface="Times New Roman" panose="02020603050405020304" pitchFamily="18" charset="0"/>
              </a:rPr>
              <a:t>然而在</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一些实际问题中，标签数据有时较难获取或者无法获取，</a:t>
            </a:r>
            <a:r>
              <a:rPr lang="zh-CN" altLang="en-US" sz="2400" dirty="0" smtClean="0">
                <a:latin typeface="Times New Roman" panose="02020603050405020304" pitchFamily="18" charset="0"/>
                <a:ea typeface="楷体" panose="02010609060101010101" pitchFamily="49" charset="-122"/>
                <a:cs typeface="Times New Roman" panose="02020603050405020304" pitchFamily="18" charset="0"/>
              </a:rPr>
              <a:t>此时通常</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使用</a:t>
            </a:r>
            <a:r>
              <a:rPr lang="zh-CN" altLang="en-US" sz="2400" dirty="0" smtClean="0">
                <a:latin typeface="Times New Roman" panose="02020603050405020304" pitchFamily="18" charset="0"/>
                <a:ea typeface="楷体" panose="02010609060101010101" pitchFamily="49" charset="-122"/>
                <a:cs typeface="Times New Roman" panose="02020603050405020304" pitchFamily="18" charset="0"/>
              </a:rPr>
              <a:t>无监督学习</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对数据进行贴签，聚类分析是无监督学习的典型代表。</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所谓聚类是指根据某种规则，将样本集中具有相似特征的样本进行分组的过程</a:t>
            </a:r>
            <a:r>
              <a:rPr lang="zh-CN" altLang="en-US" sz="2400" dirty="0" smtClean="0">
                <a:latin typeface="Times New Roman" panose="02020603050405020304" pitchFamily="18" charset="0"/>
                <a:ea typeface="楷体" panose="02010609060101010101" pitchFamily="49" charset="-122"/>
                <a:cs typeface="Times New Roman" panose="02020603050405020304" pitchFamily="18" charset="0"/>
              </a:rPr>
              <a:t>，每个</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分组组成一个“簇”，不同簇之间互不相交，所有簇的并集构成整个样本集，以</a:t>
            </a:r>
            <a:r>
              <a:rPr lang="zh-CN" altLang="en-US" sz="2400" dirty="0" smtClean="0">
                <a:latin typeface="Times New Roman" panose="02020603050405020304" pitchFamily="18" charset="0"/>
                <a:ea typeface="楷体" panose="02010609060101010101" pitchFamily="49" charset="-122"/>
                <a:cs typeface="Times New Roman" panose="02020603050405020304" pitchFamily="18" charset="0"/>
              </a:rPr>
              <a:t>簇中心</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表示簇内所有样本的特性。聚类过程使得同一簇内样本的相似度尽可能高，</a:t>
            </a:r>
            <a:r>
              <a:rPr lang="zh-CN" altLang="en-US" sz="2400" dirty="0" smtClean="0">
                <a:latin typeface="Times New Roman" panose="02020603050405020304" pitchFamily="18" charset="0"/>
                <a:ea typeface="楷体" panose="02010609060101010101" pitchFamily="49" charset="-122"/>
                <a:cs typeface="Times New Roman" panose="02020603050405020304" pitchFamily="18" charset="0"/>
              </a:rPr>
              <a:t>不同</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簇间样本的相似度尽可能低，从而达到“物以类聚”的目的。</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目前，聚类算法被广泛应用于实际问题中，例如：企业对客户的价值分析，</a:t>
            </a:r>
            <a:r>
              <a:rPr lang="zh-CN" altLang="en-US" sz="2400" dirty="0" smtClean="0">
                <a:latin typeface="Times New Roman" panose="02020603050405020304" pitchFamily="18" charset="0"/>
                <a:ea typeface="楷体" panose="02010609060101010101" pitchFamily="49" charset="-122"/>
                <a:cs typeface="Times New Roman" panose="02020603050405020304" pitchFamily="18" charset="0"/>
              </a:rPr>
              <a:t>由于数据</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量较大，通常很难采用人工方式定义某一客户是重点客户或者一般客户，</a:t>
            </a:r>
            <a:r>
              <a:rPr lang="zh-CN" altLang="en-US" sz="2400" dirty="0" smtClean="0">
                <a:latin typeface="Times New Roman" panose="02020603050405020304" pitchFamily="18" charset="0"/>
                <a:ea typeface="楷体" panose="02010609060101010101" pitchFamily="49" charset="-122"/>
                <a:cs typeface="Times New Roman" panose="02020603050405020304" pitchFamily="18" charset="0"/>
              </a:rPr>
              <a:t>此时可</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通过聚类算法将客户分为不同簇，每个簇表示一个类别，然后通过领域专家</a:t>
            </a:r>
            <a:r>
              <a:rPr lang="zh-CN" altLang="en-US" sz="2400" dirty="0" smtClean="0">
                <a:latin typeface="Times New Roman" panose="02020603050405020304" pitchFamily="18" charset="0"/>
                <a:ea typeface="楷体" panose="02010609060101010101" pitchFamily="49" charset="-122"/>
                <a:cs typeface="Times New Roman" panose="02020603050405020304" pitchFamily="18" charset="0"/>
              </a:rPr>
              <a:t>判断每个</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类别的特性。</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文本框 2"/>
              <p:cNvSpPr txBox="1"/>
              <p:nvPr/>
            </p:nvSpPr>
            <p:spPr>
              <a:xfrm>
                <a:off x="391427" y="1337377"/>
                <a:ext cx="9971773" cy="4401205"/>
              </a:xfrm>
              <a:prstGeom prst="rect">
                <a:avLst/>
              </a:prstGeom>
              <a:noFill/>
            </p:spPr>
            <p:txBody>
              <a:bodyPr wrap="square" rtlCol="0">
                <a:spAutoFit/>
              </a:bodyPr>
              <a:lstStyle/>
              <a:p>
                <a:pPr marL="457200" indent="-457200">
                  <a:buFont typeface="Arial" panose="020B0604020202020204" pitchFamily="34" charset="0"/>
                  <a:buChar char="•"/>
                </a:pPr>
                <a:r>
                  <a:rPr lang="zh-CN" altLang="en-US" sz="2600" dirty="0" smtClean="0">
                    <a:latin typeface="楷体" panose="02010609060101010101" pitchFamily="49" charset="-122"/>
                    <a:ea typeface="楷体" panose="02010609060101010101" pitchFamily="49" charset="-122"/>
                  </a:rPr>
                  <a:t>通常</a:t>
                </a:r>
                <a:r>
                  <a:rPr lang="zh-CN" altLang="en-US" sz="2600" dirty="0">
                    <a:latin typeface="楷体" panose="02010609060101010101" pitchFamily="49" charset="-122"/>
                    <a:ea typeface="楷体" panose="02010609060101010101" pitchFamily="49" charset="-122"/>
                  </a:rPr>
                  <a:t>情形下，</a:t>
                </a:r>
                <a:r>
                  <a:rPr lang="en-US" altLang="zh-CN" sz="2600" dirty="0" smtClean="0">
                    <a:latin typeface="楷体" panose="02010609060101010101" pitchFamily="49" charset="-122"/>
                    <a:ea typeface="楷体" panose="02010609060101010101" pitchFamily="49" charset="-122"/>
                  </a:rPr>
                  <a:t>K</a:t>
                </a:r>
                <a:r>
                  <a:rPr lang="zh-CN" altLang="en-US" sz="2600" dirty="0" smtClean="0">
                    <a:latin typeface="楷体" panose="02010609060101010101" pitchFamily="49" charset="-122"/>
                    <a:ea typeface="楷体" panose="02010609060101010101" pitchFamily="49" charset="-122"/>
                  </a:rPr>
                  <a:t>均值</a:t>
                </a:r>
                <a:r>
                  <a:rPr lang="zh-CN" altLang="en-US" sz="2600" dirty="0">
                    <a:latin typeface="楷体" panose="02010609060101010101" pitchFamily="49" charset="-122"/>
                    <a:ea typeface="楷体" panose="02010609060101010101" pitchFamily="49" charset="-122"/>
                  </a:rPr>
                  <a:t>聚类一般适用于样本集具有凸形簇状</a:t>
                </a:r>
                <a:r>
                  <a:rPr lang="zh-CN" altLang="en-US" sz="2600" dirty="0" smtClean="0">
                    <a:latin typeface="楷体" panose="02010609060101010101" pitchFamily="49" charset="-122"/>
                    <a:ea typeface="楷体" panose="02010609060101010101" pitchFamily="49" charset="-122"/>
                  </a:rPr>
                  <a:t>结构</a:t>
                </a:r>
                <a:r>
                  <a:rPr lang="en-US" altLang="zh-CN" sz="2600" dirty="0" smtClean="0">
                    <a:latin typeface="楷体" panose="02010609060101010101" pitchFamily="49" charset="-122"/>
                    <a:ea typeface="楷体" panose="02010609060101010101" pitchFamily="49" charset="-122"/>
                  </a:rPr>
                  <a:t>(</a:t>
                </a:r>
                <a:r>
                  <a:rPr lang="zh-CN" altLang="en-US" sz="2600" dirty="0" smtClean="0">
                    <a:latin typeface="楷体" panose="02010609060101010101" pitchFamily="49" charset="-122"/>
                    <a:ea typeface="楷体" panose="02010609060101010101" pitchFamily="49" charset="-122"/>
                  </a:rPr>
                  <a:t>形似</a:t>
                </a:r>
                <a:r>
                  <a:rPr lang="zh-CN" altLang="en-US" sz="2600" dirty="0">
                    <a:latin typeface="楷体" panose="02010609060101010101" pitchFamily="49" charset="-122"/>
                    <a:ea typeface="楷体" panose="02010609060101010101" pitchFamily="49" charset="-122"/>
                  </a:rPr>
                  <a:t>“椭球”</a:t>
                </a:r>
                <a:r>
                  <a:rPr lang="zh-CN" altLang="en-US" sz="2600" dirty="0" smtClean="0">
                    <a:latin typeface="楷体" panose="02010609060101010101" pitchFamily="49" charset="-122"/>
                    <a:ea typeface="楷体" panose="02010609060101010101" pitchFamily="49" charset="-122"/>
                  </a:rPr>
                  <a:t>的簇结构</a:t>
                </a:r>
                <a:r>
                  <a:rPr lang="en-US" altLang="zh-CN" sz="2600" dirty="0" smtClean="0">
                    <a:latin typeface="楷体" panose="02010609060101010101" pitchFamily="49" charset="-122"/>
                    <a:ea typeface="楷体" panose="02010609060101010101" pitchFamily="49" charset="-122"/>
                  </a:rPr>
                  <a:t>),</a:t>
                </a:r>
                <a:r>
                  <a:rPr lang="zh-CN" altLang="en-US" sz="2600" dirty="0" smtClean="0">
                    <a:latin typeface="楷体" panose="02010609060101010101" pitchFamily="49" charset="-122"/>
                    <a:ea typeface="楷体" panose="02010609060101010101" pitchFamily="49" charset="-122"/>
                  </a:rPr>
                  <a:t>对</a:t>
                </a:r>
                <a:r>
                  <a:rPr lang="zh-CN" altLang="en-US" sz="2600" dirty="0">
                    <a:latin typeface="楷体" panose="02010609060101010101" pitchFamily="49" charset="-122"/>
                    <a:ea typeface="楷体" panose="02010609060101010101" pitchFamily="49" charset="-122"/>
                  </a:rPr>
                  <a:t>非凸样本集效果不够理想。本节介绍一种既可用于凸样本集，也</a:t>
                </a:r>
                <a:r>
                  <a:rPr lang="zh-CN" altLang="en-US" sz="2600" dirty="0" smtClean="0">
                    <a:latin typeface="楷体" panose="02010609060101010101" pitchFamily="49" charset="-122"/>
                    <a:ea typeface="楷体" panose="02010609060101010101" pitchFamily="49" charset="-122"/>
                  </a:rPr>
                  <a:t>可用于</a:t>
                </a:r>
                <a:r>
                  <a:rPr lang="zh-CN" altLang="en-US" sz="2600" dirty="0">
                    <a:latin typeface="楷体" panose="02010609060101010101" pitchFamily="49" charset="-122"/>
                    <a:ea typeface="楷体" panose="02010609060101010101" pitchFamily="49" charset="-122"/>
                  </a:rPr>
                  <a:t>非凸样本集的</a:t>
                </a:r>
                <a:r>
                  <a:rPr lang="en-US" altLang="zh-CN" sz="2600" dirty="0" smtClean="0">
                    <a:latin typeface="楷体" panose="02010609060101010101" pitchFamily="49" charset="-122"/>
                    <a:ea typeface="楷体" panose="02010609060101010101" pitchFamily="49" charset="-122"/>
                  </a:rPr>
                  <a:t>DBSCAN</a:t>
                </a:r>
                <a:r>
                  <a:rPr lang="zh-CN" altLang="en-US" sz="2600" dirty="0" smtClean="0">
                    <a:latin typeface="楷体" panose="02010609060101010101" pitchFamily="49" charset="-122"/>
                    <a:ea typeface="楷体" panose="02010609060101010101" pitchFamily="49" charset="-122"/>
                  </a:rPr>
                  <a:t>方法</a:t>
                </a:r>
                <a:r>
                  <a:rPr lang="zh-CN" altLang="en-US" sz="2600" dirty="0">
                    <a:latin typeface="楷体" panose="02010609060101010101" pitchFamily="49" charset="-122"/>
                    <a:ea typeface="楷体" panose="02010609060101010101" pitchFamily="49" charset="-122"/>
                  </a:rPr>
                  <a:t>。</a:t>
                </a:r>
                <a:endParaRPr lang="zh-CN" altLang="en-US" sz="2600" dirty="0">
                  <a:latin typeface="楷体" panose="02010609060101010101" pitchFamily="49" charset="-122"/>
                  <a:ea typeface="楷体" panose="02010609060101010101" pitchFamily="49" charset="-122"/>
                </a:endParaRPr>
              </a:p>
              <a:p>
                <a:pPr marL="457200" indent="-457200">
                  <a:buFont typeface="Arial" panose="020B0604020202020204" pitchFamily="34" charset="0"/>
                  <a:buChar char="•"/>
                </a:pPr>
                <a:r>
                  <a:rPr lang="en-US" altLang="zh-CN" sz="2600" dirty="0" smtClean="0">
                    <a:latin typeface="楷体" panose="02010609060101010101" pitchFamily="49" charset="-122"/>
                    <a:ea typeface="楷体" panose="02010609060101010101" pitchFamily="49" charset="-122"/>
                  </a:rPr>
                  <a:t>DBSCAN</a:t>
                </a:r>
                <a:r>
                  <a:rPr lang="zh-CN" altLang="en-US" sz="2600" dirty="0" smtClean="0">
                    <a:latin typeface="楷体" panose="02010609060101010101" pitchFamily="49" charset="-122"/>
                    <a:ea typeface="楷体" panose="02010609060101010101" pitchFamily="49" charset="-122"/>
                  </a:rPr>
                  <a:t>是</a:t>
                </a:r>
                <a:r>
                  <a:rPr lang="zh-CN" altLang="en-US" sz="2600" dirty="0">
                    <a:latin typeface="楷体" panose="02010609060101010101" pitchFamily="49" charset="-122"/>
                    <a:ea typeface="楷体" panose="02010609060101010101" pitchFamily="49" charset="-122"/>
                  </a:rPr>
                  <a:t>一种基于密度的聚类方法，算法假设样本的类别划分可由样本</a:t>
                </a:r>
                <a:r>
                  <a:rPr lang="zh-CN" altLang="en-US" sz="2600" dirty="0" smtClean="0">
                    <a:latin typeface="楷体" panose="02010609060101010101" pitchFamily="49" charset="-122"/>
                    <a:ea typeface="楷体" panose="02010609060101010101" pitchFamily="49" charset="-122"/>
                  </a:rPr>
                  <a:t>之间分布</a:t>
                </a:r>
                <a:r>
                  <a:rPr lang="zh-CN" altLang="en-US" sz="2600" dirty="0">
                    <a:latin typeface="楷体" panose="02010609060101010101" pitchFamily="49" charset="-122"/>
                    <a:ea typeface="楷体" panose="02010609060101010101" pitchFamily="49" charset="-122"/>
                  </a:rPr>
                  <a:t>的紧密程度决定，紧密程度较高的样本被划分到相同簇，</a:t>
                </a:r>
                <a:r>
                  <a:rPr lang="zh-CN" altLang="en-US" sz="2600" dirty="0" smtClean="0">
                    <a:latin typeface="楷体" panose="02010609060101010101" pitchFamily="49" charset="-122"/>
                    <a:ea typeface="楷体" panose="02010609060101010101" pitchFamily="49" charset="-122"/>
                  </a:rPr>
                  <a:t>反之紧密</a:t>
                </a:r>
                <a:r>
                  <a:rPr lang="zh-CN" altLang="en-US" sz="2600" dirty="0">
                    <a:latin typeface="楷体" panose="02010609060101010101" pitchFamily="49" charset="-122"/>
                    <a:ea typeface="楷体" panose="02010609060101010101" pitchFamily="49" charset="-122"/>
                  </a:rPr>
                  <a:t>程度</a:t>
                </a:r>
                <a:r>
                  <a:rPr lang="zh-CN" altLang="en-US" sz="2600" dirty="0" smtClean="0">
                    <a:latin typeface="楷体" panose="02010609060101010101" pitchFamily="49" charset="-122"/>
                    <a:ea typeface="楷体" panose="02010609060101010101" pitchFamily="49" charset="-122"/>
                  </a:rPr>
                  <a:t>较低的</a:t>
                </a:r>
                <a:r>
                  <a:rPr lang="zh-CN" altLang="en-US" sz="2600" dirty="0">
                    <a:latin typeface="楷体" panose="02010609060101010101" pitchFamily="49" charset="-122"/>
                    <a:ea typeface="楷体" panose="02010609060101010101" pitchFamily="49" charset="-122"/>
                  </a:rPr>
                  <a:t>样本被划分到不同簇，</a:t>
                </a:r>
                <a:r>
                  <a:rPr lang="zh-CN" altLang="en-US" sz="2600" dirty="0" smtClean="0">
                    <a:latin typeface="楷体" panose="02010609060101010101" pitchFamily="49" charset="-122"/>
                    <a:ea typeface="楷体" panose="02010609060101010101" pitchFamily="49" charset="-122"/>
                  </a:rPr>
                  <a:t>最终通过</a:t>
                </a:r>
                <a:r>
                  <a:rPr lang="zh-CN" altLang="en-US" sz="2600" dirty="0">
                    <a:latin typeface="楷体" panose="02010609060101010101" pitchFamily="49" charset="-122"/>
                    <a:ea typeface="楷体" panose="02010609060101010101" pitchFamily="49" charset="-122"/>
                  </a:rPr>
                  <a:t>样本之间的紧密程度得到最终的聚类结果。</a:t>
                </a:r>
                <a:r>
                  <a:rPr lang="zh-CN" altLang="en-US" sz="2600" dirty="0" smtClean="0">
                    <a:latin typeface="楷体" panose="02010609060101010101" pitchFamily="49" charset="-122"/>
                    <a:ea typeface="楷体" panose="02010609060101010101" pitchFamily="49" charset="-122"/>
                  </a:rPr>
                  <a:t>由此可见</a:t>
                </a:r>
                <a:r>
                  <a:rPr lang="zh-CN" altLang="en-US" sz="2600" dirty="0">
                    <a:latin typeface="楷体" panose="02010609060101010101" pitchFamily="49" charset="-122"/>
                    <a:ea typeface="楷体" panose="02010609060101010101" pitchFamily="49" charset="-122"/>
                  </a:rPr>
                  <a:t>，紧密程度的刻画</a:t>
                </a:r>
                <a:r>
                  <a:rPr lang="zh-CN" altLang="en-US" sz="2600" dirty="0" smtClean="0">
                    <a:latin typeface="楷体" panose="02010609060101010101" pitchFamily="49" charset="-122"/>
                    <a:ea typeface="楷体" panose="02010609060101010101" pitchFamily="49" charset="-122"/>
                  </a:rPr>
                  <a:t>是</a:t>
                </a:r>
                <a:r>
                  <a:rPr lang="en-US" altLang="zh-CN" sz="2600" dirty="0" smtClean="0">
                    <a:latin typeface="楷体" panose="02010609060101010101" pitchFamily="49" charset="-122"/>
                    <a:ea typeface="楷体" panose="02010609060101010101" pitchFamily="49" charset="-122"/>
                  </a:rPr>
                  <a:t>DBSCAN</a:t>
                </a:r>
                <a:r>
                  <a:rPr lang="zh-CN" altLang="en-US" sz="2600" dirty="0" smtClean="0">
                    <a:latin typeface="楷体" panose="02010609060101010101" pitchFamily="49" charset="-122"/>
                    <a:ea typeface="楷体" panose="02010609060101010101" pitchFamily="49" charset="-122"/>
                  </a:rPr>
                  <a:t>算法</a:t>
                </a:r>
                <a:r>
                  <a:rPr lang="zh-CN" altLang="en-US" sz="2600" dirty="0">
                    <a:latin typeface="楷体" panose="02010609060101010101" pitchFamily="49" charset="-122"/>
                    <a:ea typeface="楷体" panose="02010609060101010101" pitchFamily="49" charset="-122"/>
                  </a:rPr>
                  <a:t>的核心</a:t>
                </a:r>
                <a:r>
                  <a:rPr lang="zh-CN" altLang="en-US" sz="2600" dirty="0" smtClean="0">
                    <a:latin typeface="楷体" panose="02010609060101010101" pitchFamily="49" charset="-122"/>
                    <a:ea typeface="楷体" panose="02010609060101010101" pitchFamily="49" charset="-122"/>
                  </a:rPr>
                  <a:t>。</a:t>
                </a:r>
                <a:endParaRPr lang="en-US" altLang="zh-CN" sz="2600" dirty="0" smtClean="0">
                  <a:latin typeface="楷体" panose="02010609060101010101" pitchFamily="49" charset="-122"/>
                  <a:ea typeface="楷体" panose="02010609060101010101" pitchFamily="49" charset="-122"/>
                </a:endParaRPr>
              </a:p>
              <a:p>
                <a:pPr marL="457200" indent="-457200">
                  <a:buFont typeface="Arial" panose="020B0604020202020204" pitchFamily="34" charset="0"/>
                  <a:buChar char="•"/>
                </a:pPr>
                <a:r>
                  <a:rPr lang="en-US" altLang="zh-CN" sz="2400" dirty="0">
                    <a:latin typeface="楷体" panose="02010609060101010101" pitchFamily="49" charset="-122"/>
                    <a:ea typeface="楷体" panose="02010609060101010101" pitchFamily="49" charset="-122"/>
                  </a:rPr>
                  <a:t>DBSCAN </a:t>
                </a:r>
                <a:r>
                  <a:rPr lang="zh-CN" altLang="en-US" sz="2400" dirty="0">
                    <a:latin typeface="楷体" panose="02010609060101010101" pitchFamily="49" charset="-122"/>
                    <a:ea typeface="楷体" panose="02010609060101010101" pitchFamily="49" charset="-122"/>
                  </a:rPr>
                  <a:t>算法采用邻域描述样本集分布的紧密程度，邻域是由 </a:t>
                </a:r>
                <a:r>
                  <a:rPr lang="en-US" altLang="zh-CN" sz="2400" dirty="0" smtClean="0">
                    <a:latin typeface="楷体" panose="02010609060101010101" pitchFamily="49" charset="-122"/>
                    <a:ea typeface="楷体" panose="02010609060101010101" pitchFamily="49" charset="-122"/>
                  </a:rPr>
                  <a:t>(</a:t>
                </a:r>
                <a14:m>
                  <m:oMath xmlns:m="http://schemas.openxmlformats.org/officeDocument/2006/math">
                    <m:r>
                      <a:rPr lang="zh-CN" altLang="en-US" sz="2400" i="1" smtClean="0">
                        <a:latin typeface="Cambria Math" panose="02040503050406030204" pitchFamily="18" charset="0"/>
                        <a:ea typeface="楷体" panose="02010609060101010101" pitchFamily="49" charset="-122"/>
                      </a:rPr>
                      <m:t>𝜖</m:t>
                    </m:r>
                  </m:oMath>
                </a14:m>
                <a:r>
                  <a:rPr lang="en-US" altLang="zh-CN" sz="2400" dirty="0" smtClean="0">
                    <a:latin typeface="楷体" panose="02010609060101010101" pitchFamily="49" charset="-122"/>
                    <a:ea typeface="楷体" panose="02010609060101010101" pitchFamily="49" charset="-122"/>
                  </a:rPr>
                  <a:t>,M</a:t>
                </a: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表示，</a:t>
                </a:r>
                <a:r>
                  <a:rPr lang="zh-CN" altLang="en-US" sz="2400" dirty="0" smtClean="0">
                    <a:latin typeface="楷体" panose="02010609060101010101" pitchFamily="49" charset="-122"/>
                    <a:ea typeface="楷体" panose="02010609060101010101" pitchFamily="49" charset="-122"/>
                  </a:rPr>
                  <a:t>其含义</a:t>
                </a:r>
                <a:r>
                  <a:rPr lang="zh-CN" altLang="en-US" sz="2400" dirty="0">
                    <a:latin typeface="楷体" panose="02010609060101010101" pitchFamily="49" charset="-122"/>
                    <a:ea typeface="楷体" panose="02010609060101010101" pitchFamily="49" charset="-122"/>
                  </a:rPr>
                  <a:t>是某一</a:t>
                </a:r>
                <a:r>
                  <a:rPr lang="zh-CN" altLang="en-US" sz="2400" dirty="0" smtClean="0">
                    <a:latin typeface="楷体" panose="02010609060101010101" pitchFamily="49" charset="-122"/>
                    <a:ea typeface="楷体" panose="02010609060101010101" pitchFamily="49" charset="-122"/>
                  </a:rPr>
                  <a:t>样本</a:t>
                </a:r>
                <a14:m>
                  <m:oMath xmlns:m="http://schemas.openxmlformats.org/officeDocument/2006/math">
                    <m:r>
                      <a:rPr lang="zh-CN" altLang="en-US" sz="2400" i="1" smtClean="0">
                        <a:latin typeface="Cambria Math" panose="02040503050406030204" pitchFamily="18" charset="0"/>
                        <a:ea typeface="楷体" panose="02010609060101010101" pitchFamily="49" charset="-122"/>
                      </a:rPr>
                      <m:t>𝜀</m:t>
                    </m:r>
                  </m:oMath>
                </a14:m>
                <a:r>
                  <a:rPr lang="zh-CN" altLang="en-US" sz="2400" dirty="0" smtClean="0">
                    <a:latin typeface="楷体" panose="02010609060101010101" pitchFamily="49" charset="-122"/>
                    <a:ea typeface="楷体" panose="02010609060101010101" pitchFamily="49" charset="-122"/>
                  </a:rPr>
                  <a:t>邻域</a:t>
                </a:r>
                <a:r>
                  <a:rPr lang="zh-CN" altLang="en-US" sz="2400" dirty="0">
                    <a:latin typeface="楷体" panose="02010609060101010101" pitchFamily="49" charset="-122"/>
                    <a:ea typeface="楷体" panose="02010609060101010101" pitchFamily="49" charset="-122"/>
                  </a:rPr>
                  <a:t>内的样本个数不超过 </a:t>
                </a:r>
                <a:r>
                  <a:rPr lang="en-US" altLang="zh-CN" sz="2400" dirty="0" smtClean="0">
                    <a:latin typeface="楷体" panose="02010609060101010101" pitchFamily="49" charset="-122"/>
                    <a:ea typeface="楷体" panose="02010609060101010101" pitchFamily="49" charset="-122"/>
                  </a:rPr>
                  <a:t>M</a:t>
                </a:r>
                <a:r>
                  <a:rPr lang="zh-CN" altLang="en-US" sz="2400" dirty="0" smtClean="0">
                    <a:latin typeface="楷体" panose="02010609060101010101" pitchFamily="49" charset="-122"/>
                    <a:ea typeface="楷体" panose="02010609060101010101" pitchFamily="49" charset="-122"/>
                  </a:rPr>
                  <a:t>。</a:t>
                </a:r>
                <a:endParaRPr lang="en-US" altLang="zh-CN" sz="2400" dirty="0" smtClean="0">
                  <a:latin typeface="楷体" panose="02010609060101010101" pitchFamily="49" charset="-122"/>
                  <a:ea typeface="楷体" panose="02010609060101010101" pitchFamily="49" charset="-122"/>
                </a:endParaRPr>
              </a:p>
              <a:p>
                <a:pPr marL="457200" indent="-457200">
                  <a:buFont typeface="Arial" panose="020B0604020202020204" pitchFamily="34" charset="0"/>
                  <a:buChar char="•"/>
                </a:pPr>
                <a:r>
                  <a:rPr lang="zh-CN" altLang="en-US" sz="2400" dirty="0" smtClean="0">
                    <a:latin typeface="楷体" panose="02010609060101010101" pitchFamily="49" charset="-122"/>
                    <a:ea typeface="楷体" panose="02010609060101010101" pitchFamily="49" charset="-122"/>
                  </a:rPr>
                  <a:t>下面</a:t>
                </a:r>
                <a:r>
                  <a:rPr lang="zh-CN" altLang="en-US" sz="2400" dirty="0">
                    <a:latin typeface="楷体" panose="02010609060101010101" pitchFamily="49" charset="-122"/>
                    <a:ea typeface="楷体" panose="02010609060101010101" pitchFamily="49" charset="-122"/>
                  </a:rPr>
                  <a:t>给出</a:t>
                </a:r>
                <a:r>
                  <a:rPr lang="zh-CN" altLang="en-US" sz="2400" dirty="0" smtClean="0">
                    <a:latin typeface="楷体" panose="02010609060101010101" pitchFamily="49" charset="-122"/>
                    <a:ea typeface="楷体" panose="02010609060101010101" pitchFamily="49" charset="-122"/>
                  </a:rPr>
                  <a:t>样本集</a:t>
                </a:r>
                <a14:m>
                  <m:oMath xmlns:m="http://schemas.openxmlformats.org/officeDocument/2006/math">
                    <m:r>
                      <a:rPr lang="en-US" altLang="zh-CN" sz="2400" b="0" i="1" smtClean="0">
                        <a:latin typeface="Cambria Math" panose="02040503050406030204" pitchFamily="18" charset="0"/>
                        <a:ea typeface="楷体" panose="02010609060101010101" pitchFamily="49" charset="-122"/>
                      </a:rPr>
                      <m:t>𝑋</m:t>
                    </m:r>
                    <m:r>
                      <a:rPr lang="en-US" altLang="zh-CN" sz="2400" b="0" i="1" smtClean="0">
                        <a:latin typeface="Cambria Math" panose="02040503050406030204" pitchFamily="18" charset="0"/>
                        <a:ea typeface="楷体" panose="02010609060101010101" pitchFamily="49" charset="-122"/>
                      </a:rPr>
                      <m:t>=</m:t>
                    </m:r>
                    <m:sSup>
                      <m:sSupPr>
                        <m:ctrlPr>
                          <a:rPr lang="en-US" altLang="zh-CN" sz="2400" b="0" i="1" smtClean="0">
                            <a:latin typeface="Cambria Math" panose="02040503050406030204" pitchFamily="18" charset="0"/>
                            <a:ea typeface="楷体" panose="02010609060101010101" pitchFamily="49" charset="-122"/>
                          </a:rPr>
                        </m:ctrlPr>
                      </m:sSupPr>
                      <m:e>
                        <m:r>
                          <a:rPr lang="en-US" altLang="zh-CN" sz="2400" b="0" i="1" smtClean="0">
                            <a:latin typeface="Cambria Math" panose="02040503050406030204" pitchFamily="18" charset="0"/>
                            <a:ea typeface="楷体" panose="02010609060101010101" pitchFamily="49" charset="-122"/>
                          </a:rPr>
                          <m:t>(</m:t>
                        </m:r>
                        <m:sSub>
                          <m:sSubPr>
                            <m:ctrlPr>
                              <a:rPr lang="en-US" altLang="zh-CN" sz="2400" b="0" i="1" smtClean="0">
                                <a:latin typeface="Cambria Math" panose="02040503050406030204" pitchFamily="18" charset="0"/>
                                <a:ea typeface="楷体" panose="02010609060101010101" pitchFamily="49" charset="-122"/>
                              </a:rPr>
                            </m:ctrlPr>
                          </m:sSubPr>
                          <m:e>
                            <m:r>
                              <a:rPr lang="en-US" altLang="zh-CN" sz="2400" b="0" i="1" smtClean="0">
                                <a:latin typeface="Cambria Math" panose="02040503050406030204" pitchFamily="18" charset="0"/>
                                <a:ea typeface="楷体" panose="02010609060101010101" pitchFamily="49" charset="-122"/>
                              </a:rPr>
                              <m:t>𝑋</m:t>
                            </m:r>
                          </m:e>
                          <m:sub>
                            <m:r>
                              <a:rPr lang="en-US" altLang="zh-CN" sz="2400" b="0" i="1" smtClean="0">
                                <a:latin typeface="Cambria Math" panose="02040503050406030204" pitchFamily="18" charset="0"/>
                                <a:ea typeface="楷体" panose="02010609060101010101" pitchFamily="49" charset="-122"/>
                              </a:rPr>
                              <m:t>1</m:t>
                            </m:r>
                          </m:sub>
                        </m:sSub>
                        <m:r>
                          <a:rPr lang="en-US" altLang="zh-CN" sz="2400" b="0" i="1" smtClean="0">
                            <a:latin typeface="Cambria Math" panose="02040503050406030204" pitchFamily="18" charset="0"/>
                            <a:ea typeface="楷体" panose="02010609060101010101" pitchFamily="49" charset="-122"/>
                          </a:rPr>
                          <m:t>,</m:t>
                        </m:r>
                        <m:r>
                          <a:rPr lang="en-US" altLang="zh-CN" sz="2400" b="0" i="1" smtClean="0">
                            <a:latin typeface="Cambria Math" panose="02040503050406030204" pitchFamily="18" charset="0"/>
                            <a:ea typeface="Cambria Math" panose="02040503050406030204" pitchFamily="18" charset="0"/>
                          </a:rPr>
                          <m:t>⋯,</m:t>
                        </m:r>
                        <m:sSub>
                          <m:sSubPr>
                            <m:ctrlPr>
                              <a:rPr lang="en-US" altLang="zh-CN" sz="2400" i="1">
                                <a:solidFill>
                                  <a:srgbClr val="000000"/>
                                </a:solidFill>
                                <a:latin typeface="Cambria Math" panose="02040503050406030204" pitchFamily="18" charset="0"/>
                                <a:ea typeface="楷体" panose="02010609060101010101" pitchFamily="49" charset="-122"/>
                              </a:rPr>
                            </m:ctrlPr>
                          </m:sSubPr>
                          <m:e>
                            <m:r>
                              <a:rPr lang="en-US" altLang="zh-CN" sz="2400" i="1">
                                <a:solidFill>
                                  <a:srgbClr val="000000"/>
                                </a:solidFill>
                                <a:latin typeface="Cambria Math" panose="02040503050406030204" pitchFamily="18" charset="0"/>
                                <a:ea typeface="楷体" panose="02010609060101010101" pitchFamily="49" charset="-122"/>
                              </a:rPr>
                              <m:t>𝑋</m:t>
                            </m:r>
                          </m:e>
                          <m:sub>
                            <m:r>
                              <a:rPr lang="en-US" altLang="zh-CN" sz="2400" b="0" i="1" smtClean="0">
                                <a:solidFill>
                                  <a:srgbClr val="000000"/>
                                </a:solidFill>
                                <a:latin typeface="Cambria Math" panose="02040503050406030204" pitchFamily="18" charset="0"/>
                                <a:ea typeface="楷体" panose="02010609060101010101" pitchFamily="49" charset="-122"/>
                              </a:rPr>
                              <m:t>𝑛</m:t>
                            </m:r>
                          </m:sub>
                        </m:sSub>
                        <m:r>
                          <a:rPr lang="en-US" altLang="zh-CN" sz="2400" b="0" i="1" smtClean="0">
                            <a:latin typeface="Cambria Math" panose="02040503050406030204" pitchFamily="18" charset="0"/>
                            <a:ea typeface="楷体" panose="02010609060101010101" pitchFamily="49" charset="-122"/>
                          </a:rPr>
                          <m:t>)</m:t>
                        </m:r>
                      </m:e>
                      <m:sup>
                        <m:r>
                          <a:rPr lang="en-US" altLang="zh-CN" sz="2400" b="0" i="1" smtClean="0">
                            <a:latin typeface="Cambria Math" panose="02040503050406030204" pitchFamily="18" charset="0"/>
                            <a:ea typeface="楷体" panose="02010609060101010101" pitchFamily="49" charset="-122"/>
                          </a:rPr>
                          <m:t>𝑇</m:t>
                        </m:r>
                      </m:sup>
                    </m:sSup>
                  </m:oMath>
                </a14:m>
                <a:r>
                  <a:rPr lang="zh-CN" altLang="en-US" sz="2400" dirty="0" smtClean="0">
                    <a:latin typeface="楷体" panose="02010609060101010101" pitchFamily="49" charset="-122"/>
                    <a:ea typeface="楷体" panose="02010609060101010101" pitchFamily="49" charset="-122"/>
                  </a:rPr>
                  <a:t>紧密</a:t>
                </a:r>
                <a:r>
                  <a:rPr lang="zh-CN" altLang="en-US" sz="2400" dirty="0">
                    <a:latin typeface="楷体" panose="02010609060101010101" pitchFamily="49" charset="-122"/>
                    <a:ea typeface="楷体" panose="02010609060101010101" pitchFamily="49" charset="-122"/>
                  </a:rPr>
                  <a:t>程度描述的相关定义： </a:t>
                </a:r>
                <a:endParaRPr lang="zh-CN" altLang="en-US" sz="2400" dirty="0">
                  <a:latin typeface="楷体" panose="02010609060101010101" pitchFamily="49" charset="-122"/>
                  <a:ea typeface="楷体" panose="02010609060101010101" pitchFamily="49" charset="-122"/>
                </a:endParaRPr>
              </a:p>
            </p:txBody>
          </p:sp>
        </mc:Choice>
        <mc:Fallback>
          <p:sp>
            <p:nvSpPr>
              <p:cNvPr id="3" name="文本框 2"/>
              <p:cNvSpPr txBox="1">
                <a:spLocks noRot="1" noChangeAspect="1" noMove="1" noResize="1" noEditPoints="1" noAdjustHandles="1" noChangeArrowheads="1" noChangeShapeType="1" noTextEdit="1"/>
              </p:cNvSpPr>
              <p:nvPr/>
            </p:nvSpPr>
            <p:spPr>
              <a:xfrm>
                <a:off x="391427" y="1337377"/>
                <a:ext cx="9971773" cy="4401205"/>
              </a:xfrm>
              <a:prstGeom prst="rect">
                <a:avLst/>
              </a:prstGeom>
              <a:blipFill rotWithShape="1">
                <a:blip r:embed="rId1"/>
                <a:stretch>
                  <a:fillRect l="-3" t="-2" b="2"/>
                </a:stretch>
              </a:blipFill>
            </p:spPr>
            <p:txBody>
              <a:bodyPr/>
              <a:lstStyle/>
              <a:p>
                <a:r>
                  <a:rPr lang="zh-CN" altLang="en-US">
                    <a:noFill/>
                  </a:rPr>
                  <a:t> </a:t>
                </a:r>
              </a:p>
            </p:txBody>
          </p:sp>
        </mc:Fallback>
      </mc:AlternateContent>
    </p:spTree>
  </p:cSld>
  <p:clrMapOvr>
    <a:masterClrMapping/>
  </p:clrMapOvr>
  <p:transition spd="slow">
    <p:push/>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46249" y="1381057"/>
            <a:ext cx="8501511" cy="4325517"/>
          </a:xfrm>
          <a:prstGeom prst="rect">
            <a:avLst/>
          </a:prstGeom>
        </p:spPr>
      </p:pic>
    </p:spTree>
  </p:cSld>
  <p:clrMapOvr>
    <a:masterClrMapping/>
  </p:clrMapOvr>
  <p:transition spd="slow">
    <p:push/>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srcRect t="2460" r="5111"/>
          <a:stretch>
            <a:fillRect/>
          </a:stretch>
        </p:blipFill>
        <p:spPr>
          <a:xfrm>
            <a:off x="8270240" y="60960"/>
            <a:ext cx="2865120" cy="2418080"/>
          </a:xfrm>
          <a:prstGeom prst="rect">
            <a:avLst/>
          </a:prstGeom>
        </p:spPr>
      </p:pic>
      <p:sp>
        <p:nvSpPr>
          <p:cNvPr id="6" name="矩形 5"/>
          <p:cNvSpPr/>
          <p:nvPr/>
        </p:nvSpPr>
        <p:spPr>
          <a:xfrm>
            <a:off x="0" y="2468880"/>
            <a:ext cx="12049760" cy="3785652"/>
          </a:xfrm>
          <a:prstGeom prst="rect">
            <a:avLst/>
          </a:prstGeom>
        </p:spPr>
        <p:txBody>
          <a:bodyPr wrap="square">
            <a:spAutoFit/>
          </a:bodyPr>
          <a:lstStyle/>
          <a:p>
            <a:pPr marL="285750" indent="-285750">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rPr>
              <a:t>上图</a:t>
            </a:r>
            <a:r>
              <a:rPr lang="en-US" altLang="zh-CN" sz="2400" dirty="0">
                <a:latin typeface="楷体" panose="02010609060101010101" pitchFamily="49" charset="-122"/>
                <a:ea typeface="楷体" panose="02010609060101010101" pitchFamily="49" charset="-122"/>
              </a:rPr>
              <a:t>1.5</a:t>
            </a:r>
            <a:r>
              <a:rPr lang="zh-CN" altLang="en-US" sz="2400" dirty="0">
                <a:latin typeface="楷体" panose="02010609060101010101" pitchFamily="49" charset="-122"/>
                <a:ea typeface="楷体" panose="02010609060101010101" pitchFamily="49" charset="-122"/>
              </a:rPr>
              <a:t>描述了上述基本概念，如图所示，样本 </a:t>
            </a:r>
            <a:r>
              <a:rPr lang="en-US" altLang="zh-CN" sz="2400" dirty="0">
                <a:latin typeface="楷体" panose="02010609060101010101" pitchFamily="49" charset="-122"/>
                <a:ea typeface="楷体" panose="02010609060101010101" pitchFamily="49" charset="-122"/>
              </a:rPr>
              <a:t>A</a:t>
            </a:r>
            <a:r>
              <a:rPr lang="zh-CN" altLang="en-US" sz="24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B </a:t>
            </a:r>
            <a:r>
              <a:rPr lang="zh-CN" altLang="en-US" sz="2400" dirty="0">
                <a:latin typeface="楷体" panose="02010609060101010101" pitchFamily="49" charset="-122"/>
                <a:ea typeface="楷体" panose="02010609060101010101" pitchFamily="49" charset="-122"/>
              </a:rPr>
              <a:t>和 </a:t>
            </a:r>
            <a:r>
              <a:rPr lang="en-US" altLang="zh-CN" sz="2400" dirty="0">
                <a:latin typeface="楷体" panose="02010609060101010101" pitchFamily="49" charset="-122"/>
                <a:ea typeface="楷体" panose="02010609060101010101" pitchFamily="49" charset="-122"/>
              </a:rPr>
              <a:t>O </a:t>
            </a:r>
            <a:r>
              <a:rPr lang="zh-CN" altLang="en-US" sz="2400" dirty="0">
                <a:latin typeface="楷体" panose="02010609060101010101" pitchFamily="49" charset="-122"/>
                <a:ea typeface="楷体" panose="02010609060101010101" pitchFamily="49" charset="-122"/>
              </a:rPr>
              <a:t>均是核心对象，</a:t>
            </a:r>
            <a:r>
              <a:rPr lang="en-US" altLang="zh-CN" sz="2400" dirty="0">
                <a:latin typeface="楷体" panose="02010609060101010101" pitchFamily="49" charset="-122"/>
                <a:ea typeface="楷体" panose="02010609060101010101" pitchFamily="49" charset="-122"/>
              </a:rPr>
              <a:t>Y </a:t>
            </a:r>
            <a:r>
              <a:rPr lang="zh-CN" altLang="en-US" sz="2400" dirty="0" smtClean="0">
                <a:latin typeface="楷体" panose="02010609060101010101" pitchFamily="49" charset="-122"/>
                <a:ea typeface="楷体" panose="02010609060101010101" pitchFamily="49" charset="-122"/>
              </a:rPr>
              <a:t>由</a:t>
            </a:r>
            <a:r>
              <a:rPr lang="en-US" altLang="zh-CN" sz="2400" dirty="0" smtClean="0">
                <a:latin typeface="楷体" panose="02010609060101010101" pitchFamily="49" charset="-122"/>
                <a:ea typeface="楷体" panose="02010609060101010101" pitchFamily="49" charset="-122"/>
              </a:rPr>
              <a:t>A </a:t>
            </a:r>
            <a:r>
              <a:rPr lang="zh-CN" altLang="en-US" sz="2400" dirty="0">
                <a:latin typeface="楷体" panose="02010609060101010101" pitchFamily="49" charset="-122"/>
                <a:ea typeface="楷体" panose="02010609060101010101" pitchFamily="49" charset="-122"/>
              </a:rPr>
              <a:t>密度直达，</a:t>
            </a:r>
            <a:r>
              <a:rPr lang="en-US" altLang="zh-CN" sz="2400" dirty="0">
                <a:latin typeface="楷体" panose="02010609060101010101" pitchFamily="49" charset="-122"/>
                <a:ea typeface="楷体" panose="02010609060101010101" pitchFamily="49" charset="-122"/>
              </a:rPr>
              <a:t>A </a:t>
            </a:r>
            <a:r>
              <a:rPr lang="zh-CN" altLang="en-US" sz="2400" dirty="0">
                <a:latin typeface="楷体" panose="02010609060101010101" pitchFamily="49" charset="-122"/>
                <a:ea typeface="楷体" panose="02010609060101010101" pitchFamily="49" charset="-122"/>
              </a:rPr>
              <a:t>和 </a:t>
            </a:r>
            <a:r>
              <a:rPr lang="en-US" altLang="zh-CN" sz="2400" dirty="0">
                <a:latin typeface="楷体" panose="02010609060101010101" pitchFamily="49" charset="-122"/>
                <a:ea typeface="楷体" panose="02010609060101010101" pitchFamily="49" charset="-122"/>
              </a:rPr>
              <a:t>B </a:t>
            </a:r>
            <a:r>
              <a:rPr lang="zh-CN" altLang="en-US" sz="2400" dirty="0">
                <a:latin typeface="楷体" panose="02010609060101010101" pitchFamily="49" charset="-122"/>
                <a:ea typeface="楷体" panose="02010609060101010101" pitchFamily="49" charset="-122"/>
              </a:rPr>
              <a:t>由 </a:t>
            </a:r>
            <a:r>
              <a:rPr lang="en-US" altLang="zh-CN" sz="2400" dirty="0">
                <a:latin typeface="楷体" panose="02010609060101010101" pitchFamily="49" charset="-122"/>
                <a:ea typeface="楷体" panose="02010609060101010101" pitchFamily="49" charset="-122"/>
              </a:rPr>
              <a:t>O </a:t>
            </a:r>
            <a:r>
              <a:rPr lang="zh-CN" altLang="en-US" sz="2400" dirty="0">
                <a:latin typeface="楷体" panose="02010609060101010101" pitchFamily="49" charset="-122"/>
                <a:ea typeface="楷体" panose="02010609060101010101" pitchFamily="49" charset="-122"/>
              </a:rPr>
              <a:t>密度直达，</a:t>
            </a:r>
            <a:r>
              <a:rPr lang="en-US" altLang="zh-CN" sz="2400" dirty="0">
                <a:latin typeface="楷体" panose="02010609060101010101" pitchFamily="49" charset="-122"/>
                <a:ea typeface="楷体" panose="02010609060101010101" pitchFamily="49" charset="-122"/>
              </a:rPr>
              <a:t>X </a:t>
            </a:r>
            <a:r>
              <a:rPr lang="zh-CN" altLang="en-US" sz="2400" dirty="0">
                <a:latin typeface="楷体" panose="02010609060101010101" pitchFamily="49" charset="-122"/>
                <a:ea typeface="楷体" panose="02010609060101010101" pitchFamily="49" charset="-122"/>
              </a:rPr>
              <a:t>由 </a:t>
            </a:r>
            <a:r>
              <a:rPr lang="en-US" altLang="zh-CN" sz="2400" dirty="0">
                <a:latin typeface="楷体" panose="02010609060101010101" pitchFamily="49" charset="-122"/>
                <a:ea typeface="楷体" panose="02010609060101010101" pitchFamily="49" charset="-122"/>
              </a:rPr>
              <a:t>B </a:t>
            </a:r>
            <a:r>
              <a:rPr lang="zh-CN" altLang="en-US" sz="2400" dirty="0">
                <a:latin typeface="楷体" panose="02010609060101010101" pitchFamily="49" charset="-122"/>
                <a:ea typeface="楷体" panose="02010609060101010101" pitchFamily="49" charset="-122"/>
              </a:rPr>
              <a:t>密度直达；</a:t>
            </a:r>
            <a:r>
              <a:rPr lang="en-US" altLang="zh-CN" sz="2400" dirty="0">
                <a:latin typeface="楷体" panose="02010609060101010101" pitchFamily="49" charset="-122"/>
                <a:ea typeface="楷体" panose="02010609060101010101" pitchFamily="49" charset="-122"/>
              </a:rPr>
              <a:t>X </a:t>
            </a:r>
            <a:r>
              <a:rPr lang="zh-CN" altLang="en-US" sz="2400" dirty="0">
                <a:latin typeface="楷体" panose="02010609060101010101" pitchFamily="49" charset="-122"/>
                <a:ea typeface="楷体" panose="02010609060101010101" pitchFamily="49" charset="-122"/>
              </a:rPr>
              <a:t>和 </a:t>
            </a:r>
            <a:r>
              <a:rPr lang="en-US" altLang="zh-CN" sz="2400" dirty="0">
                <a:latin typeface="楷体" panose="02010609060101010101" pitchFamily="49" charset="-122"/>
                <a:ea typeface="楷体" panose="02010609060101010101" pitchFamily="49" charset="-122"/>
              </a:rPr>
              <a:t>Y </a:t>
            </a:r>
            <a:r>
              <a:rPr lang="zh-CN" altLang="en-US" sz="2400" dirty="0">
                <a:latin typeface="楷体" panose="02010609060101010101" pitchFamily="49" charset="-122"/>
                <a:ea typeface="楷体" panose="02010609060101010101" pitchFamily="49" charset="-122"/>
              </a:rPr>
              <a:t>均由 </a:t>
            </a:r>
            <a:r>
              <a:rPr lang="en-US" altLang="zh-CN" sz="2400" dirty="0">
                <a:latin typeface="楷体" panose="02010609060101010101" pitchFamily="49" charset="-122"/>
                <a:ea typeface="楷体" panose="02010609060101010101" pitchFamily="49" charset="-122"/>
              </a:rPr>
              <a:t>O </a:t>
            </a:r>
            <a:r>
              <a:rPr lang="zh-CN" altLang="en-US" sz="2400" dirty="0">
                <a:latin typeface="楷体" panose="02010609060101010101" pitchFamily="49" charset="-122"/>
                <a:ea typeface="楷体" panose="02010609060101010101" pitchFamily="49" charset="-122"/>
              </a:rPr>
              <a:t>密度</a:t>
            </a:r>
            <a:r>
              <a:rPr lang="zh-CN" altLang="en-US" sz="2400" dirty="0" smtClean="0">
                <a:latin typeface="楷体" panose="02010609060101010101" pitchFamily="49" charset="-122"/>
                <a:ea typeface="楷体" panose="02010609060101010101" pitchFamily="49" charset="-122"/>
              </a:rPr>
              <a:t>可达</a:t>
            </a:r>
            <a:r>
              <a:rPr lang="zh-CN" altLang="en-US" sz="24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X </a:t>
            </a:r>
            <a:r>
              <a:rPr lang="zh-CN" altLang="en-US" sz="2400" dirty="0">
                <a:latin typeface="楷体" panose="02010609060101010101" pitchFamily="49" charset="-122"/>
                <a:ea typeface="楷体" panose="02010609060101010101" pitchFamily="49" charset="-122"/>
              </a:rPr>
              <a:t>与 </a:t>
            </a:r>
            <a:r>
              <a:rPr lang="en-US" altLang="zh-CN" sz="2400" dirty="0">
                <a:latin typeface="楷体" panose="02010609060101010101" pitchFamily="49" charset="-122"/>
                <a:ea typeface="楷体" panose="02010609060101010101" pitchFamily="49" charset="-122"/>
              </a:rPr>
              <a:t>Y </a:t>
            </a:r>
            <a:r>
              <a:rPr lang="zh-CN" altLang="en-US" sz="2400" dirty="0">
                <a:latin typeface="楷体" panose="02010609060101010101" pitchFamily="49" charset="-122"/>
                <a:ea typeface="楷体" panose="02010609060101010101" pitchFamily="49" charset="-122"/>
              </a:rPr>
              <a:t>密度相连。</a:t>
            </a:r>
            <a:endParaRPr lang="zh-CN" altLang="en-US" sz="2400"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rPr>
              <a:t>基于上述基本概念，可以给出 </a:t>
            </a:r>
            <a:r>
              <a:rPr lang="en-US" altLang="zh-CN" sz="2400" dirty="0">
                <a:latin typeface="楷体" panose="02010609060101010101" pitchFamily="49" charset="-122"/>
                <a:ea typeface="楷体" panose="02010609060101010101" pitchFamily="49" charset="-122"/>
              </a:rPr>
              <a:t>DBSCAN </a:t>
            </a:r>
            <a:r>
              <a:rPr lang="zh-CN" altLang="en-US" sz="2400" dirty="0">
                <a:latin typeface="楷体" panose="02010609060101010101" pitchFamily="49" charset="-122"/>
                <a:ea typeface="楷体" panose="02010609060101010101" pitchFamily="49" charset="-122"/>
              </a:rPr>
              <a:t>算法中簇的定义：由密度可达关系</a:t>
            </a:r>
            <a:r>
              <a:rPr lang="zh-CN" altLang="en-US" sz="2400" dirty="0" smtClean="0">
                <a:latin typeface="楷体" panose="02010609060101010101" pitchFamily="49" charset="-122"/>
                <a:ea typeface="楷体" panose="02010609060101010101" pitchFamily="49" charset="-122"/>
              </a:rPr>
              <a:t>导出的</a:t>
            </a:r>
            <a:r>
              <a:rPr lang="zh-CN" altLang="en-US" sz="2400" dirty="0">
                <a:latin typeface="楷体" panose="02010609060101010101" pitchFamily="49" charset="-122"/>
                <a:ea typeface="楷体" panose="02010609060101010101" pitchFamily="49" charset="-122"/>
              </a:rPr>
              <a:t>最大密度相连的样本集合，即为聚类结果的一个簇。</a:t>
            </a:r>
            <a:endParaRPr lang="zh-CN" altLang="en-US" sz="2400"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lang="en-US" altLang="zh-CN" sz="2400" dirty="0">
                <a:latin typeface="楷体" panose="02010609060101010101" pitchFamily="49" charset="-122"/>
                <a:ea typeface="楷体" panose="02010609060101010101" pitchFamily="49" charset="-122"/>
              </a:rPr>
              <a:t>DBSCAN </a:t>
            </a:r>
            <a:r>
              <a:rPr lang="zh-CN" altLang="en-US" sz="2400" dirty="0">
                <a:latin typeface="楷体" panose="02010609060101010101" pitchFamily="49" charset="-122"/>
                <a:ea typeface="楷体" panose="02010609060101010101" pitchFamily="49" charset="-122"/>
              </a:rPr>
              <a:t>算法的目标是从样本集中找出所有满足簇定义的簇划分，</a:t>
            </a:r>
            <a:r>
              <a:rPr lang="zh-CN" altLang="en-US" sz="2400" dirty="0" smtClean="0">
                <a:latin typeface="楷体" panose="02010609060101010101" pitchFamily="49" charset="-122"/>
                <a:ea typeface="楷体" panose="02010609060101010101" pitchFamily="49" charset="-122"/>
              </a:rPr>
              <a:t>由此可见</a:t>
            </a:r>
            <a:r>
              <a:rPr lang="en-US" altLang="zh-CN" sz="2400" dirty="0" smtClean="0">
                <a:latin typeface="楷体" panose="02010609060101010101" pitchFamily="49" charset="-122"/>
                <a:ea typeface="楷体" panose="02010609060101010101" pitchFamily="49" charset="-122"/>
              </a:rPr>
              <a:t>DBSCAN </a:t>
            </a:r>
            <a:r>
              <a:rPr lang="zh-CN" altLang="en-US" sz="2400" dirty="0">
                <a:latin typeface="楷体" panose="02010609060101010101" pitchFamily="49" charset="-122"/>
                <a:ea typeface="楷体" panose="02010609060101010101" pitchFamily="49" charset="-122"/>
              </a:rPr>
              <a:t>不需要预先给定簇划分的个数。在寻找簇划分时，</a:t>
            </a:r>
            <a:r>
              <a:rPr lang="en-US" altLang="zh-CN" sz="2400" dirty="0">
                <a:latin typeface="楷体" panose="02010609060101010101" pitchFamily="49" charset="-122"/>
                <a:ea typeface="楷体" panose="02010609060101010101" pitchFamily="49" charset="-122"/>
              </a:rPr>
              <a:t>DBSCAN </a:t>
            </a:r>
            <a:r>
              <a:rPr lang="zh-CN" altLang="en-US" sz="2400" dirty="0">
                <a:latin typeface="楷体" panose="02010609060101010101" pitchFamily="49" charset="-122"/>
                <a:ea typeface="楷体" panose="02010609060101010101" pitchFamily="49" charset="-122"/>
              </a:rPr>
              <a:t>从样本集</a:t>
            </a:r>
            <a:r>
              <a:rPr lang="zh-CN" altLang="en-US" sz="2400" dirty="0" smtClean="0">
                <a:latin typeface="楷体" panose="02010609060101010101" pitchFamily="49" charset="-122"/>
                <a:ea typeface="楷体" panose="02010609060101010101" pitchFamily="49" charset="-122"/>
              </a:rPr>
              <a:t>中选择</a:t>
            </a:r>
            <a:r>
              <a:rPr lang="zh-CN" altLang="en-US" sz="2400" dirty="0">
                <a:latin typeface="楷体" panose="02010609060101010101" pitchFamily="49" charset="-122"/>
                <a:ea typeface="楷体" panose="02010609060101010101" pitchFamily="49" charset="-122"/>
              </a:rPr>
              <a:t>一个没有被划分的核心对象作为“种子”，寻找由该核心对象密度可达的所有</a:t>
            </a:r>
            <a:r>
              <a:rPr lang="zh-CN" altLang="en-US" sz="2400" dirty="0" smtClean="0">
                <a:latin typeface="楷体" panose="02010609060101010101" pitchFamily="49" charset="-122"/>
                <a:ea typeface="楷体" panose="02010609060101010101" pitchFamily="49" charset="-122"/>
              </a:rPr>
              <a:t>样本</a:t>
            </a:r>
            <a:r>
              <a:rPr lang="zh-CN" altLang="en-US" sz="2400" dirty="0">
                <a:latin typeface="楷体" panose="02010609060101010101" pitchFamily="49" charset="-122"/>
                <a:ea typeface="楷体" panose="02010609060101010101" pitchFamily="49" charset="-122"/>
              </a:rPr>
              <a:t>构成一个样本子集，即为一个簇划分；然后选择另外一个没有被划分的核心</a:t>
            </a:r>
            <a:r>
              <a:rPr lang="zh-CN" altLang="en-US" sz="2400" dirty="0" smtClean="0">
                <a:latin typeface="楷体" panose="02010609060101010101" pitchFamily="49" charset="-122"/>
                <a:ea typeface="楷体" panose="02010609060101010101" pitchFamily="49" charset="-122"/>
              </a:rPr>
              <a:t>对象作为</a:t>
            </a:r>
            <a:r>
              <a:rPr lang="zh-CN" altLang="en-US" sz="2400" dirty="0">
                <a:latin typeface="楷体" panose="02010609060101010101" pitchFamily="49" charset="-122"/>
                <a:ea typeface="楷体" panose="02010609060101010101" pitchFamily="49" charset="-122"/>
              </a:rPr>
              <a:t>” 种子”，依次进行下去，直到所有核心对象均被划分为止。</a:t>
            </a:r>
            <a:endParaRPr lang="zh-CN" altLang="en-US" sz="2400" dirty="0">
              <a:latin typeface="楷体" panose="02010609060101010101" pitchFamily="49" charset="-122"/>
              <a:ea typeface="楷体" panose="02010609060101010101" pitchFamily="49" charset="-122"/>
            </a:endParaRPr>
          </a:p>
        </p:txBody>
      </p:sp>
    </p:spTree>
  </p:cSld>
  <p:clrMapOvr>
    <a:masterClrMapping/>
  </p:clrMapOvr>
  <p:transition spd="slow">
    <p:push/>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37028" y="949854"/>
            <a:ext cx="6863212" cy="5436207"/>
          </a:xfrm>
          <a:prstGeom prst="rect">
            <a:avLst/>
          </a:prstGeom>
        </p:spPr>
      </p:pic>
    </p:spTree>
  </p:cSld>
  <p:clrMapOvr>
    <a:masterClrMapping/>
  </p:clrMapOvr>
  <p:transition spd="slow">
    <p:push/>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smtClean="0">
                <a:solidFill>
                  <a:schemeClr val="bg1"/>
                </a:solidFill>
                <a:latin typeface="Times New Roman" panose="02020603050405020304" pitchFamily="18" charset="0"/>
                <a:cs typeface="Times New Roman" panose="02020603050405020304" pitchFamily="18" charset="0"/>
              </a:rPr>
              <a:t>8</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016001" y="3657589"/>
            <a:ext cx="9885680" cy="1887696"/>
          </a:xfrm>
          <a:prstGeom prst="rect">
            <a:avLst/>
          </a:prstGeom>
          <a:noFill/>
        </p:spPr>
        <p:txBody>
          <a:bodyPr wrap="square" rtlCol="0">
            <a:spAutoFit/>
          </a:bodyPr>
          <a:lstStyle/>
          <a:p>
            <a:pPr algn="ctr">
              <a:lnSpc>
                <a:spcPts val="7000"/>
              </a:lnSpc>
            </a:pPr>
            <a:r>
              <a:rPr lang="en-US" altLang="zh-CN" sz="8000" b="1" dirty="0">
                <a:solidFill>
                  <a:schemeClr val="accent3"/>
                </a:solidFill>
                <a:latin typeface="楷体" panose="02010609060101010101" pitchFamily="49" charset="-122"/>
                <a:ea typeface="楷体" panose="02010609060101010101" pitchFamily="49" charset="-122"/>
              </a:rPr>
              <a:t> </a:t>
            </a:r>
            <a:r>
              <a:rPr lang="zh-CN" altLang="en-US" sz="8000" b="1" dirty="0" smtClean="0">
                <a:solidFill>
                  <a:schemeClr val="accent3"/>
                </a:solidFill>
                <a:latin typeface="楷体" panose="02010609060101010101" pitchFamily="49" charset="-122"/>
                <a:ea typeface="楷体" panose="02010609060101010101" pitchFamily="49" charset="-122"/>
              </a:rPr>
              <a:t>其他类型聚类方法</a:t>
            </a:r>
            <a:r>
              <a:rPr lang="en-US" altLang="zh-CN" sz="4000" b="1" dirty="0" smtClean="0">
                <a:solidFill>
                  <a:schemeClr val="bg2">
                    <a:lumMod val="50000"/>
                  </a:schemeClr>
                </a:solidFill>
                <a:cs typeface="Times New Roman" panose="02020603050405020304" pitchFamily="18" charset="0"/>
              </a:rPr>
              <a:t> </a:t>
            </a:r>
            <a:endParaRPr lang="en-US" altLang="zh-CN" sz="4000" b="1" dirty="0">
              <a:solidFill>
                <a:schemeClr val="bg2">
                  <a:lumMod val="50000"/>
                </a:schemeClr>
              </a:solidFill>
              <a:cs typeface="Times New Roman" panose="02020603050405020304" pitchFamily="18" charset="0"/>
            </a:endParaRPr>
          </a:p>
          <a:p>
            <a:pPr algn="ctr">
              <a:lnSpc>
                <a:spcPts val="7000"/>
              </a:lnSpc>
            </a:pPr>
            <a:r>
              <a:rPr lang="en-US" altLang="zh-CN" sz="4000" b="1" dirty="0" smtClean="0">
                <a:solidFill>
                  <a:schemeClr val="bg2">
                    <a:lumMod val="50000"/>
                  </a:schemeClr>
                </a:solidFill>
                <a:cs typeface="Times New Roman" panose="02020603050405020304" pitchFamily="18" charset="0"/>
              </a:rPr>
              <a:t>      Other </a:t>
            </a:r>
            <a:r>
              <a:rPr lang="en-US" altLang="zh-CN" sz="4000" b="1" dirty="0">
                <a:solidFill>
                  <a:schemeClr val="bg2">
                    <a:lumMod val="50000"/>
                  </a:schemeClr>
                </a:solidFill>
                <a:cs typeface="Times New Roman" panose="02020603050405020304" pitchFamily="18" charset="0"/>
              </a:rPr>
              <a:t>types of clustering methods</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66875"/>
            <a:ext cx="11715994" cy="1631216"/>
          </a:xfrm>
          <a:prstGeom prst="rect">
            <a:avLst/>
          </a:prstGeom>
          <a:noFill/>
        </p:spPr>
        <p:txBody>
          <a:bodyPr wrap="square" rtlCol="0">
            <a:spAutoFit/>
          </a:bodyPr>
          <a:lstStyle/>
          <a:p>
            <a:pPr marL="457200" indent="-457200">
              <a:lnSpc>
                <a:spcPts val="4000"/>
              </a:lnSpc>
              <a:spcAft>
                <a:spcPts val="1200"/>
              </a:spcAft>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rPr>
              <a:t>聚类方法多种多样，针对不同的应用场景可能会产生比传统聚类方法更好的</a:t>
            </a:r>
            <a:r>
              <a:rPr lang="zh-CN" altLang="en-US" sz="2400" dirty="0" smtClean="0">
                <a:latin typeface="楷体" panose="02010609060101010101" pitchFamily="49" charset="-122"/>
                <a:ea typeface="楷体" panose="02010609060101010101" pitchFamily="49" charset="-122"/>
              </a:rPr>
              <a:t>算法</a:t>
            </a:r>
            <a:r>
              <a:rPr lang="zh-CN" altLang="en-US" sz="2400" dirty="0">
                <a:latin typeface="楷体" panose="02010609060101010101" pitchFamily="49" charset="-122"/>
                <a:ea typeface="楷体" panose="02010609060101010101" pitchFamily="49" charset="-122"/>
              </a:rPr>
              <a:t>，因此在使用聚类方法解决实际问题时，应当根据问题本身的特点选择合适的聚 类方法。本节将介绍其他几种常用的聚类方法。 </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p:txBody>
      </p:sp>
      <p:sp>
        <p:nvSpPr>
          <p:cNvPr id="3" name="矩形 2"/>
          <p:cNvSpPr/>
          <p:nvPr/>
        </p:nvSpPr>
        <p:spPr>
          <a:xfrm>
            <a:off x="3547691" y="2696544"/>
            <a:ext cx="4099199"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 混合型数据聚类方法</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TextBox 1"/>
          <p:cNvSpPr txBox="1"/>
          <p:nvPr/>
        </p:nvSpPr>
        <p:spPr>
          <a:xfrm>
            <a:off x="0" y="3456075"/>
            <a:ext cx="11715994" cy="2580835"/>
          </a:xfrm>
          <a:prstGeom prst="rect">
            <a:avLst/>
          </a:prstGeom>
          <a:noFill/>
        </p:spPr>
        <p:txBody>
          <a:bodyPr wrap="square" rtlCol="0">
            <a:spAutoFit/>
          </a:bodyPr>
          <a:lstStyle/>
          <a:p>
            <a:pPr marL="457200" indent="-457200">
              <a:lnSpc>
                <a:spcPts val="4000"/>
              </a:lnSpc>
              <a:spcAft>
                <a:spcPts val="1200"/>
              </a:spcAft>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rPr>
              <a:t>在实际应用中，数据集通常是由数值型和分类型特征组成，尤其是当数据集</a:t>
            </a:r>
            <a:r>
              <a:rPr lang="zh-CN" altLang="en-US" sz="2400" dirty="0" smtClean="0">
                <a:latin typeface="楷体" panose="02010609060101010101" pitchFamily="49" charset="-122"/>
                <a:ea typeface="楷体" panose="02010609060101010101" pitchFamily="49" charset="-122"/>
              </a:rPr>
              <a:t>是由</a:t>
            </a:r>
            <a:r>
              <a:rPr lang="zh-CN" altLang="en-US" sz="2400" dirty="0">
                <a:latin typeface="楷体" panose="02010609060101010101" pitchFamily="49" charset="-122"/>
                <a:ea typeface="楷体" panose="02010609060101010101" pitchFamily="49" charset="-122"/>
              </a:rPr>
              <a:t>多源数据集成而得时，如医疗数据（包括病人个人信息：姓名、学历、职业、</a:t>
            </a:r>
            <a:r>
              <a:rPr lang="zh-CN" altLang="en-US" sz="2400" dirty="0" smtClean="0">
                <a:latin typeface="楷体" panose="02010609060101010101" pitchFamily="49" charset="-122"/>
                <a:ea typeface="楷体" panose="02010609060101010101" pitchFamily="49" charset="-122"/>
              </a:rPr>
              <a:t>收入情况</a:t>
            </a:r>
            <a:r>
              <a:rPr lang="zh-CN" altLang="en-US" sz="2400" dirty="0">
                <a:latin typeface="楷体" panose="02010609060101010101" pitchFamily="49" charset="-122"/>
                <a:ea typeface="楷体" panose="02010609060101010101" pitchFamily="49" charset="-122"/>
              </a:rPr>
              <a:t>等；医疗监测数据：血常规、血脂等）、客户数据（包括客户的年龄、性别、</a:t>
            </a:r>
            <a:r>
              <a:rPr lang="zh-CN" altLang="en-US" sz="2400" dirty="0" smtClean="0">
                <a:latin typeface="楷体" panose="02010609060101010101" pitchFamily="49" charset="-122"/>
                <a:ea typeface="楷体" panose="02010609060101010101" pitchFamily="49" charset="-122"/>
              </a:rPr>
              <a:t>种族</a:t>
            </a:r>
            <a:r>
              <a:rPr lang="zh-CN" altLang="en-US" sz="2400" dirty="0">
                <a:latin typeface="楷体" panose="02010609060101010101" pitchFamily="49" charset="-122"/>
                <a:ea typeface="楷体" panose="02010609060101010101" pitchFamily="49" charset="-122"/>
              </a:rPr>
              <a:t>、消费记录、消费频次、消费金额等）等。针对这种混合型数据进行聚类分析时</a:t>
            </a:r>
            <a:r>
              <a:rPr lang="zh-CN" altLang="en-US" sz="2400" dirty="0" smtClean="0">
                <a:latin typeface="楷体" panose="02010609060101010101" pitchFamily="49" charset="-122"/>
                <a:ea typeface="楷体" panose="02010609060101010101" pitchFamily="49" charset="-122"/>
              </a:rPr>
              <a:t>需进行</a:t>
            </a:r>
            <a:r>
              <a:rPr lang="zh-CN" altLang="en-US" sz="2400" dirty="0">
                <a:latin typeface="楷体" panose="02010609060101010101" pitchFamily="49" charset="-122"/>
                <a:ea typeface="楷体" panose="02010609060101010101" pitchFamily="49" charset="-122"/>
              </a:rPr>
              <a:t>特殊处理，本节介绍一种常用的混合型数据聚类方法：</a:t>
            </a:r>
            <a:r>
              <a:rPr lang="en-US" altLang="zh-CN" sz="2400" dirty="0">
                <a:latin typeface="楷体" panose="02010609060101010101" pitchFamily="49" charset="-122"/>
                <a:ea typeface="楷体" panose="02010609060101010101" pitchFamily="49" charset="-122"/>
              </a:rPr>
              <a:t>K-prototypes</a:t>
            </a:r>
            <a:r>
              <a:rPr lang="zh-CN" altLang="en-US" sz="2400" dirty="0" smtClean="0">
                <a:latin typeface="楷体" panose="02010609060101010101" pitchFamily="49" charset="-122"/>
                <a:ea typeface="楷体" panose="02010609060101010101" pitchFamily="49" charset="-122"/>
              </a:rPr>
              <a:t>。</a:t>
            </a:r>
            <a:endParaRPr lang="zh-CN" altLang="en-US" sz="2400" dirty="0">
              <a:latin typeface="楷体" panose="02010609060101010101" pitchFamily="49" charset="-122"/>
              <a:ea typeface="楷体" panose="02010609060101010101" pitchFamily="49" charset="-122"/>
            </a:endParaRPr>
          </a:p>
        </p:txBody>
      </p:sp>
    </p:spTree>
  </p:cSld>
  <p:clrMapOvr>
    <a:masterClrMapping/>
  </p:clrMapOvr>
  <p:transition spd="slow">
    <p:push dir="u"/>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p:cNvSpPr txBox="1"/>
              <p:nvPr/>
            </p:nvSpPr>
            <p:spPr>
              <a:xfrm>
                <a:off x="0" y="783995"/>
                <a:ext cx="11715994" cy="5529719"/>
              </a:xfrm>
              <a:prstGeom prst="rect">
                <a:avLst/>
              </a:prstGeom>
              <a:noFill/>
            </p:spPr>
            <p:txBody>
              <a:bodyPr wrap="square" rtlCol="0">
                <a:spAutoFit/>
              </a:bodyPr>
              <a:lstStyle/>
              <a:p>
                <a:pPr marL="457200" indent="-457200">
                  <a:lnSpc>
                    <a:spcPts val="4000"/>
                  </a:lnSpc>
                  <a:spcAft>
                    <a:spcPts val="1200"/>
                  </a:spcAft>
                  <a:buFont typeface="Wingdings" panose="05000000000000000000" pitchFamily="2" charset="2"/>
                  <a:buChar char="Ø"/>
                </a:pPr>
                <a:r>
                  <a:rPr lang="en-US" altLang="zh-CN" sz="2400" dirty="0" smtClean="0">
                    <a:latin typeface="楷体" panose="02010609060101010101" pitchFamily="49" charset="-122"/>
                    <a:ea typeface="楷体" panose="02010609060101010101" pitchFamily="49" charset="-122"/>
                  </a:rPr>
                  <a:t>K-prototypes </a:t>
                </a:r>
                <a:r>
                  <a:rPr lang="zh-CN" altLang="en-US" sz="2400" dirty="0">
                    <a:latin typeface="楷体" panose="02010609060101010101" pitchFamily="49" charset="-122"/>
                    <a:ea typeface="楷体" panose="02010609060101010101" pitchFamily="49" charset="-122"/>
                  </a:rPr>
                  <a:t>是基于 </a:t>
                </a:r>
                <a:r>
                  <a:rPr lang="en-US" altLang="zh-CN" sz="2400" dirty="0">
                    <a:latin typeface="楷体" panose="02010609060101010101" pitchFamily="49" charset="-122"/>
                    <a:ea typeface="楷体" panose="02010609060101010101" pitchFamily="49" charset="-122"/>
                  </a:rPr>
                  <a:t>K </a:t>
                </a:r>
                <a:r>
                  <a:rPr lang="zh-CN" altLang="en-US" sz="2400" dirty="0">
                    <a:latin typeface="楷体" panose="02010609060101010101" pitchFamily="49" charset="-122"/>
                    <a:ea typeface="楷体" panose="02010609060101010101" pitchFamily="49" charset="-122"/>
                  </a:rPr>
                  <a:t>均值方法的一种可以处理混合数据的聚类方法。与 </a:t>
                </a:r>
                <a:r>
                  <a:rPr lang="en-US" altLang="zh-CN" sz="2400" dirty="0" smtClean="0">
                    <a:latin typeface="楷体" panose="02010609060101010101" pitchFamily="49" charset="-122"/>
                    <a:ea typeface="楷体" panose="02010609060101010101" pitchFamily="49" charset="-122"/>
                  </a:rPr>
                  <a:t>K</a:t>
                </a:r>
                <a:r>
                  <a:rPr lang="zh-CN" altLang="en-US" sz="2400" dirty="0" smtClean="0">
                    <a:latin typeface="楷体" panose="02010609060101010101" pitchFamily="49" charset="-122"/>
                    <a:ea typeface="楷体" panose="02010609060101010101" pitchFamily="49" charset="-122"/>
                  </a:rPr>
                  <a:t>均值</a:t>
                </a:r>
                <a:r>
                  <a:rPr lang="zh-CN" altLang="en-US" sz="2400" dirty="0">
                    <a:latin typeface="楷体" panose="02010609060101010101" pitchFamily="49" charset="-122"/>
                    <a:ea typeface="楷体" panose="02010609060101010101" pitchFamily="49" charset="-122"/>
                  </a:rPr>
                  <a:t>聚类方法相比，主要存在两点不同：（</a:t>
                </a:r>
                <a:r>
                  <a:rPr lang="en-US" altLang="zh-CN" sz="2400" dirty="0">
                    <a:latin typeface="楷体" panose="02010609060101010101" pitchFamily="49" charset="-122"/>
                    <a:ea typeface="楷体" panose="02010609060101010101" pitchFamily="49" charset="-122"/>
                  </a:rPr>
                  <a:t>1</a:t>
                </a:r>
                <a:r>
                  <a:rPr lang="zh-CN" altLang="en-US" sz="2400" dirty="0">
                    <a:latin typeface="楷体" panose="02010609060101010101" pitchFamily="49" charset="-122"/>
                    <a:ea typeface="楷体" panose="02010609060101010101" pitchFamily="49" charset="-122"/>
                  </a:rPr>
                  <a:t>）簇中心的选取；（</a:t>
                </a:r>
                <a:r>
                  <a:rPr lang="en-US" altLang="zh-CN" sz="2400" dirty="0">
                    <a:latin typeface="楷体" panose="02010609060101010101" pitchFamily="49" charset="-122"/>
                    <a:ea typeface="楷体" panose="02010609060101010101" pitchFamily="49" charset="-122"/>
                  </a:rPr>
                  <a:t>2</a:t>
                </a:r>
                <a:r>
                  <a:rPr lang="zh-CN" altLang="en-US" sz="2400" dirty="0">
                    <a:latin typeface="楷体" panose="02010609060101010101" pitchFamily="49" charset="-122"/>
                    <a:ea typeface="楷体" panose="02010609060101010101" pitchFamily="49" charset="-122"/>
                  </a:rPr>
                  <a:t>）距离的计算。</a:t>
                </a:r>
                <a:r>
                  <a:rPr lang="zh-CN" altLang="en-US" sz="2400" dirty="0" smtClean="0">
                    <a:latin typeface="楷体" panose="02010609060101010101" pitchFamily="49" charset="-122"/>
                    <a:ea typeface="楷体" panose="02010609060101010101" pitchFamily="49" charset="-122"/>
                  </a:rPr>
                  <a:t>下面针对</a:t>
                </a:r>
                <a:r>
                  <a:rPr lang="zh-CN" altLang="en-US" sz="2400" dirty="0">
                    <a:latin typeface="楷体" panose="02010609060101010101" pitchFamily="49" charset="-122"/>
                    <a:ea typeface="楷体" panose="02010609060101010101" pitchFamily="49" charset="-122"/>
                  </a:rPr>
                  <a:t>这两点进行详细阐述。</a:t>
                </a:r>
                <a:endParaRPr lang="zh-CN" altLang="en-US" sz="2400" dirty="0">
                  <a:latin typeface="楷体" panose="02010609060101010101" pitchFamily="49" charset="-122"/>
                  <a:ea typeface="楷体" panose="02010609060101010101" pitchFamily="49" charset="-122"/>
                </a:endParaRPr>
              </a:p>
              <a:p>
                <a:pPr marL="457200" indent="-457200">
                  <a:lnSpc>
                    <a:spcPts val="4000"/>
                  </a:lnSpc>
                  <a:spcAft>
                    <a:spcPts val="1200"/>
                  </a:spcAft>
                  <a:buFont typeface="Wingdings" panose="05000000000000000000" pitchFamily="2" charset="2"/>
                  <a:buChar char="Ø"/>
                </a:pPr>
                <a:r>
                  <a:rPr lang="zh-CN" altLang="en-US" sz="2400" dirty="0" smtClean="0">
                    <a:latin typeface="楷体" panose="02010609060101010101" pitchFamily="49" charset="-122"/>
                    <a:ea typeface="楷体" panose="02010609060101010101" pitchFamily="49" charset="-122"/>
                  </a:rPr>
                  <a:t>在</a:t>
                </a:r>
                <a:r>
                  <a:rPr lang="en-US" altLang="zh-CN" sz="2400" dirty="0" smtClean="0">
                    <a:latin typeface="楷体" panose="02010609060101010101" pitchFamily="49" charset="-122"/>
                    <a:ea typeface="楷体" panose="02010609060101010101" pitchFamily="49" charset="-122"/>
                  </a:rPr>
                  <a:t>K</a:t>
                </a:r>
                <a:r>
                  <a:rPr lang="zh-CN" altLang="en-US" sz="2400" dirty="0" smtClean="0">
                    <a:latin typeface="楷体" panose="02010609060101010101" pitchFamily="49" charset="-122"/>
                    <a:ea typeface="楷体" panose="02010609060101010101" pitchFamily="49" charset="-122"/>
                  </a:rPr>
                  <a:t>均值</a:t>
                </a:r>
                <a:r>
                  <a:rPr lang="zh-CN" altLang="en-US" sz="2400" dirty="0">
                    <a:latin typeface="楷体" panose="02010609060101010101" pitchFamily="49" charset="-122"/>
                    <a:ea typeface="楷体" panose="02010609060101010101" pitchFamily="49" charset="-122"/>
                  </a:rPr>
                  <a:t>聚类中，每个簇选取簇内样本的均值作为当前簇中心，这种计算方式</a:t>
                </a:r>
                <a:r>
                  <a:rPr lang="zh-CN" altLang="en-US" sz="2400" dirty="0" smtClean="0">
                    <a:latin typeface="楷体" panose="02010609060101010101" pitchFamily="49" charset="-122"/>
                    <a:ea typeface="楷体" panose="02010609060101010101" pitchFamily="49" charset="-122"/>
                  </a:rPr>
                  <a:t>仅适用于</a:t>
                </a:r>
                <a:r>
                  <a:rPr lang="zh-CN" altLang="en-US" sz="2400" dirty="0">
                    <a:latin typeface="楷体" panose="02010609060101010101" pitchFamily="49" charset="-122"/>
                    <a:ea typeface="楷体" panose="02010609060101010101" pitchFamily="49" charset="-122"/>
                  </a:rPr>
                  <a:t>特征都是数值型数据，当某些特征是分类型时将无法计算</a:t>
                </a:r>
                <a:r>
                  <a:rPr lang="zh-CN" altLang="en-US" sz="2400" dirty="0" smtClean="0">
                    <a:latin typeface="楷体" panose="02010609060101010101" pitchFamily="49" charset="-122"/>
                    <a:ea typeface="楷体" panose="02010609060101010101" pitchFamily="49" charset="-122"/>
                  </a:rPr>
                  <a:t>。</a:t>
                </a:r>
                <a:endParaRPr lang="en-US" altLang="zh-CN" sz="2400" dirty="0" smtClean="0">
                  <a:latin typeface="楷体" panose="02010609060101010101" pitchFamily="49" charset="-122"/>
                  <a:ea typeface="楷体" panose="02010609060101010101" pitchFamily="49" charset="-122"/>
                </a:endParaRPr>
              </a:p>
              <a:p>
                <a:pPr marL="457200" indent="-457200">
                  <a:lnSpc>
                    <a:spcPts val="4000"/>
                  </a:lnSpc>
                  <a:spcAft>
                    <a:spcPts val="1200"/>
                  </a:spcAft>
                  <a:buFont typeface="Wingdings" panose="05000000000000000000" pitchFamily="2" charset="2"/>
                  <a:buChar char="Ø"/>
                </a:pPr>
                <a:r>
                  <a:rPr lang="zh-CN" altLang="en-US" sz="2400" dirty="0" smtClean="0">
                    <a:latin typeface="楷体" panose="02010609060101010101" pitchFamily="49" charset="-122"/>
                    <a:ea typeface="楷体" panose="02010609060101010101" pitchFamily="49" charset="-122"/>
                  </a:rPr>
                  <a:t>因此</a:t>
                </a:r>
                <a:r>
                  <a:rPr lang="en-US" altLang="zh-CN" sz="2400" dirty="0" smtClean="0">
                    <a:latin typeface="楷体" panose="02010609060101010101" pitchFamily="49" charset="-122"/>
                    <a:ea typeface="楷体" panose="02010609060101010101" pitchFamily="49" charset="-122"/>
                  </a:rPr>
                  <a:t>K-prototypes</a:t>
                </a:r>
                <a:r>
                  <a:rPr lang="zh-CN" altLang="en-US" sz="2400" dirty="0" smtClean="0">
                    <a:latin typeface="楷体" panose="02010609060101010101" pitchFamily="49" charset="-122"/>
                    <a:ea typeface="楷体" panose="02010609060101010101" pitchFamily="49" charset="-122"/>
                  </a:rPr>
                  <a:t>方法</a:t>
                </a:r>
                <a:r>
                  <a:rPr lang="zh-CN" altLang="en-US" sz="2400" dirty="0">
                    <a:latin typeface="楷体" panose="02010609060101010101" pitchFamily="49" charset="-122"/>
                    <a:ea typeface="楷体" panose="02010609060101010101" pitchFamily="49" charset="-122"/>
                  </a:rPr>
                  <a:t>在计算簇中心时将所有特征分为两部分：数值型、分类型。对于数值型</a:t>
                </a:r>
                <a:r>
                  <a:rPr lang="zh-CN" altLang="en-US" sz="2400" dirty="0" smtClean="0">
                    <a:latin typeface="楷体" panose="02010609060101010101" pitchFamily="49" charset="-122"/>
                    <a:ea typeface="楷体" panose="02010609060101010101" pitchFamily="49" charset="-122"/>
                  </a:rPr>
                  <a:t>特征依然</a:t>
                </a:r>
                <a:r>
                  <a:rPr lang="zh-CN" altLang="en-US" sz="2400" dirty="0">
                    <a:latin typeface="楷体" panose="02010609060101010101" pitchFamily="49" charset="-122"/>
                    <a:ea typeface="楷体" panose="02010609060101010101" pitchFamily="49" charset="-122"/>
                  </a:rPr>
                  <a:t>计算均值，对于分类型特征选择众数，然后将两部分合并起来组成当前簇</a:t>
                </a:r>
                <a:r>
                  <a:rPr lang="zh-CN" altLang="en-US" sz="2400" dirty="0" smtClean="0">
                    <a:latin typeface="楷体" panose="02010609060101010101" pitchFamily="49" charset="-122"/>
                    <a:ea typeface="楷体" panose="02010609060101010101" pitchFamily="49" charset="-122"/>
                  </a:rPr>
                  <a:t>的中心</a:t>
                </a:r>
                <a:r>
                  <a:rPr lang="zh-CN" altLang="en-US" sz="2400" dirty="0">
                    <a:latin typeface="楷体" panose="02010609060101010101" pitchFamily="49" charset="-122"/>
                    <a:ea typeface="楷体" panose="02010609060101010101" pitchFamily="49" charset="-122"/>
                  </a:rPr>
                  <a:t>。现假设</a:t>
                </a:r>
                <a:r>
                  <a:rPr lang="zh-CN" altLang="en-US" sz="2400" dirty="0" smtClean="0">
                    <a:latin typeface="楷体" panose="02010609060101010101" pitchFamily="49" charset="-122"/>
                    <a:ea typeface="楷体" panose="02010609060101010101" pitchFamily="49" charset="-122"/>
                  </a:rPr>
                  <a:t>样本集</a:t>
                </a:r>
                <a14:m>
                  <m:oMath xmlns:m="http://schemas.openxmlformats.org/officeDocument/2006/math">
                    <m:r>
                      <a:rPr lang="en-US" altLang="zh-CN" sz="2400" i="1">
                        <a:solidFill>
                          <a:srgbClr val="000000"/>
                        </a:solidFill>
                        <a:latin typeface="Cambria Math" panose="02040503050406030204" pitchFamily="18" charset="0"/>
                        <a:ea typeface="楷体" panose="02010609060101010101" pitchFamily="49" charset="-122"/>
                      </a:rPr>
                      <m:t>𝑋</m:t>
                    </m:r>
                    <m:r>
                      <a:rPr lang="en-US" altLang="zh-CN" sz="2400" i="1">
                        <a:solidFill>
                          <a:srgbClr val="000000"/>
                        </a:solidFill>
                        <a:latin typeface="Cambria Math" panose="02040503050406030204" pitchFamily="18" charset="0"/>
                        <a:ea typeface="楷体" panose="02010609060101010101" pitchFamily="49" charset="-122"/>
                      </a:rPr>
                      <m:t>=</m:t>
                    </m:r>
                    <m:sSup>
                      <m:sSupPr>
                        <m:ctrlPr>
                          <a:rPr lang="en-US" altLang="zh-CN" sz="2400" i="1">
                            <a:solidFill>
                              <a:srgbClr val="000000"/>
                            </a:solidFill>
                            <a:latin typeface="Cambria Math" panose="02040503050406030204" pitchFamily="18" charset="0"/>
                            <a:ea typeface="楷体" panose="02010609060101010101" pitchFamily="49" charset="-122"/>
                          </a:rPr>
                        </m:ctrlPr>
                      </m:sSupPr>
                      <m:e>
                        <m:r>
                          <a:rPr lang="en-US" altLang="zh-CN" sz="2400" i="1">
                            <a:solidFill>
                              <a:srgbClr val="000000"/>
                            </a:solidFill>
                            <a:latin typeface="Cambria Math" panose="02040503050406030204" pitchFamily="18" charset="0"/>
                            <a:ea typeface="楷体" panose="02010609060101010101" pitchFamily="49" charset="-122"/>
                          </a:rPr>
                          <m:t>(</m:t>
                        </m:r>
                        <m:sSub>
                          <m:sSubPr>
                            <m:ctrlPr>
                              <a:rPr lang="en-US" altLang="zh-CN" sz="2400" i="1">
                                <a:solidFill>
                                  <a:srgbClr val="000000"/>
                                </a:solidFill>
                                <a:latin typeface="Cambria Math" panose="02040503050406030204" pitchFamily="18" charset="0"/>
                                <a:ea typeface="楷体" panose="02010609060101010101" pitchFamily="49" charset="-122"/>
                              </a:rPr>
                            </m:ctrlPr>
                          </m:sSubPr>
                          <m:e>
                            <m:r>
                              <a:rPr lang="en-US" altLang="zh-CN" sz="2400" i="1">
                                <a:solidFill>
                                  <a:srgbClr val="000000"/>
                                </a:solidFill>
                                <a:latin typeface="Cambria Math" panose="02040503050406030204" pitchFamily="18" charset="0"/>
                                <a:ea typeface="楷体" panose="02010609060101010101" pitchFamily="49" charset="-122"/>
                              </a:rPr>
                              <m:t>𝑋</m:t>
                            </m:r>
                          </m:e>
                          <m:sub>
                            <m:r>
                              <a:rPr lang="en-US" altLang="zh-CN" sz="2400" i="1">
                                <a:solidFill>
                                  <a:srgbClr val="000000"/>
                                </a:solidFill>
                                <a:latin typeface="Cambria Math" panose="02040503050406030204" pitchFamily="18" charset="0"/>
                                <a:ea typeface="楷体" panose="02010609060101010101" pitchFamily="49" charset="-122"/>
                              </a:rPr>
                              <m:t>1</m:t>
                            </m:r>
                          </m:sub>
                        </m:sSub>
                        <m:r>
                          <a:rPr lang="en-US" altLang="zh-CN" sz="2400" i="1">
                            <a:solidFill>
                              <a:srgbClr val="000000"/>
                            </a:solidFill>
                            <a:latin typeface="Cambria Math" panose="02040503050406030204" pitchFamily="18" charset="0"/>
                            <a:ea typeface="楷体" panose="02010609060101010101" pitchFamily="49" charset="-122"/>
                          </a:rPr>
                          <m:t>,</m:t>
                        </m:r>
                        <m:r>
                          <a:rPr lang="en-US" altLang="zh-CN" sz="2400" i="1">
                            <a:solidFill>
                              <a:srgbClr val="000000"/>
                            </a:solidFill>
                            <a:latin typeface="Cambria Math" panose="02040503050406030204" pitchFamily="18" charset="0"/>
                            <a:ea typeface="Cambria Math" panose="02040503050406030204" pitchFamily="18" charset="0"/>
                          </a:rPr>
                          <m:t>⋯,</m:t>
                        </m:r>
                        <m:sSub>
                          <m:sSubPr>
                            <m:ctrlPr>
                              <a:rPr lang="en-US" altLang="zh-CN" sz="2400" i="1">
                                <a:solidFill>
                                  <a:srgbClr val="000000"/>
                                </a:solidFill>
                                <a:latin typeface="Cambria Math" panose="02040503050406030204" pitchFamily="18" charset="0"/>
                                <a:ea typeface="楷体" panose="02010609060101010101" pitchFamily="49" charset="-122"/>
                              </a:rPr>
                            </m:ctrlPr>
                          </m:sSubPr>
                          <m:e>
                            <m:r>
                              <a:rPr lang="en-US" altLang="zh-CN" sz="2400" i="1">
                                <a:solidFill>
                                  <a:srgbClr val="000000"/>
                                </a:solidFill>
                                <a:latin typeface="Cambria Math" panose="02040503050406030204" pitchFamily="18" charset="0"/>
                                <a:ea typeface="楷体" panose="02010609060101010101" pitchFamily="49" charset="-122"/>
                              </a:rPr>
                              <m:t>𝑋</m:t>
                            </m:r>
                          </m:e>
                          <m:sub>
                            <m:r>
                              <a:rPr lang="en-US" altLang="zh-CN" sz="2400" i="1">
                                <a:solidFill>
                                  <a:srgbClr val="000000"/>
                                </a:solidFill>
                                <a:latin typeface="Cambria Math" panose="02040503050406030204" pitchFamily="18" charset="0"/>
                                <a:ea typeface="楷体" panose="02010609060101010101" pitchFamily="49" charset="-122"/>
                              </a:rPr>
                              <m:t>𝑛</m:t>
                            </m:r>
                          </m:sub>
                        </m:sSub>
                        <m:r>
                          <a:rPr lang="en-US" altLang="zh-CN" sz="2400" i="1">
                            <a:solidFill>
                              <a:srgbClr val="000000"/>
                            </a:solidFill>
                            <a:latin typeface="Cambria Math" panose="02040503050406030204" pitchFamily="18" charset="0"/>
                            <a:ea typeface="楷体" panose="02010609060101010101" pitchFamily="49" charset="-122"/>
                          </a:rPr>
                          <m:t>)</m:t>
                        </m:r>
                      </m:e>
                      <m:sup>
                        <m:r>
                          <a:rPr lang="en-US" altLang="zh-CN" sz="2400" i="1">
                            <a:solidFill>
                              <a:srgbClr val="000000"/>
                            </a:solidFill>
                            <a:latin typeface="Cambria Math" panose="02040503050406030204" pitchFamily="18" charset="0"/>
                            <a:ea typeface="楷体" panose="02010609060101010101" pitchFamily="49" charset="-122"/>
                          </a:rPr>
                          <m:t>𝑇</m:t>
                        </m:r>
                      </m:sup>
                    </m:sSup>
                  </m:oMath>
                </a14:m>
                <a:r>
                  <a:rPr lang="zh-CN" altLang="en-US" sz="2400" dirty="0" smtClean="0">
                    <a:latin typeface="楷体" panose="02010609060101010101" pitchFamily="49" charset="-122"/>
                    <a:ea typeface="楷体" panose="02010609060101010101" pitchFamily="49" charset="-122"/>
                  </a:rPr>
                  <a:t>。不</a:t>
                </a:r>
                <a:r>
                  <a:rPr lang="zh-CN" altLang="en-US" sz="2400" dirty="0">
                    <a:latin typeface="楷体" panose="02010609060101010101" pitchFamily="49" charset="-122"/>
                    <a:ea typeface="楷体" panose="02010609060101010101" pitchFamily="49" charset="-122"/>
                  </a:rPr>
                  <a:t>失一般性，设任意一个样</a:t>
                </a:r>
                <a:r>
                  <a:rPr lang="zh-CN" altLang="en-US" sz="2400" dirty="0" smtClean="0">
                    <a:latin typeface="楷体" panose="02010609060101010101" pitchFamily="49" charset="-122"/>
                    <a:ea typeface="楷体" panose="02010609060101010101" pitchFamily="49" charset="-122"/>
                  </a:rPr>
                  <a:t>本</a:t>
                </a:r>
                <a14:m>
                  <m:oMath xmlns:m="http://schemas.openxmlformats.org/officeDocument/2006/math">
                    <m:sSub>
                      <m:sSubPr>
                        <m:ctrlPr>
                          <a:rPr lang="en-US" altLang="zh-CN" sz="2400" i="1" dirty="0" smtClean="0">
                            <a:solidFill>
                              <a:srgbClr val="000000"/>
                            </a:solidFill>
                            <a:latin typeface="Cambria Math" panose="02040503050406030204" pitchFamily="18" charset="0"/>
                            <a:ea typeface="楷体" panose="02010609060101010101" pitchFamily="49" charset="-122"/>
                          </a:rPr>
                        </m:ctrlPr>
                      </m:sSubPr>
                      <m:e>
                        <m:r>
                          <a:rPr lang="en-US" altLang="zh-CN" sz="2400" b="0" i="1" dirty="0" smtClean="0">
                            <a:solidFill>
                              <a:srgbClr val="000000"/>
                            </a:solidFill>
                            <a:latin typeface="Cambria Math" panose="02040503050406030204" pitchFamily="18" charset="0"/>
                            <a:ea typeface="楷体" panose="02010609060101010101" pitchFamily="49" charset="-122"/>
                          </a:rPr>
                          <m:t>𝑋</m:t>
                        </m:r>
                      </m:e>
                      <m:sub>
                        <m:r>
                          <m:rPr>
                            <m:sty m:val="p"/>
                          </m:rPr>
                          <a:rPr lang="en-US" altLang="zh-CN" sz="2400" i="1" dirty="0">
                            <a:solidFill>
                              <a:srgbClr val="000000"/>
                            </a:solidFill>
                            <a:latin typeface="Cambria Math" panose="02040503050406030204" pitchFamily="18" charset="0"/>
                            <a:ea typeface="楷体" panose="02010609060101010101" pitchFamily="49" charset="-122"/>
                          </a:rPr>
                          <m:t>i</m:t>
                        </m:r>
                      </m:sub>
                    </m:sSub>
                    <m:r>
                      <a:rPr lang="en-US" altLang="zh-CN" sz="2400" i="1">
                        <a:solidFill>
                          <a:srgbClr val="000000"/>
                        </a:solidFill>
                        <a:latin typeface="Cambria Math" panose="02040503050406030204" pitchFamily="18" charset="0"/>
                        <a:ea typeface="楷体" panose="02010609060101010101" pitchFamily="49" charset="-122"/>
                      </a:rPr>
                      <m:t>=</m:t>
                    </m:r>
                    <m:sSup>
                      <m:sSupPr>
                        <m:ctrlPr>
                          <a:rPr lang="en-US" altLang="zh-CN" sz="2400" i="1">
                            <a:solidFill>
                              <a:srgbClr val="000000"/>
                            </a:solidFill>
                            <a:latin typeface="Cambria Math" panose="02040503050406030204" pitchFamily="18" charset="0"/>
                            <a:ea typeface="楷体" panose="02010609060101010101" pitchFamily="49" charset="-122"/>
                          </a:rPr>
                        </m:ctrlPr>
                      </m:sSupPr>
                      <m:e>
                        <m:r>
                          <a:rPr lang="en-US" altLang="zh-CN" sz="2400" i="1">
                            <a:solidFill>
                              <a:srgbClr val="000000"/>
                            </a:solidFill>
                            <a:latin typeface="Cambria Math" panose="02040503050406030204" pitchFamily="18" charset="0"/>
                            <a:ea typeface="楷体" panose="02010609060101010101" pitchFamily="49" charset="-122"/>
                          </a:rPr>
                          <m:t>(</m:t>
                        </m:r>
                        <m:sSub>
                          <m:sSubPr>
                            <m:ctrlPr>
                              <a:rPr lang="en-US" altLang="zh-CN" sz="2400" i="1">
                                <a:solidFill>
                                  <a:srgbClr val="000000"/>
                                </a:solidFill>
                                <a:latin typeface="Cambria Math" panose="02040503050406030204" pitchFamily="18" charset="0"/>
                                <a:ea typeface="楷体" panose="02010609060101010101" pitchFamily="49" charset="-122"/>
                              </a:rPr>
                            </m:ctrlPr>
                          </m:sSubPr>
                          <m:e>
                            <m:r>
                              <a:rPr lang="en-US" altLang="zh-CN" sz="2400" i="1">
                                <a:solidFill>
                                  <a:srgbClr val="000000"/>
                                </a:solidFill>
                                <a:latin typeface="Cambria Math" panose="02040503050406030204" pitchFamily="18" charset="0"/>
                                <a:ea typeface="楷体" panose="02010609060101010101" pitchFamily="49" charset="-122"/>
                              </a:rPr>
                              <m:t>𝑋</m:t>
                            </m:r>
                          </m:e>
                          <m:sub>
                            <m:r>
                              <m:rPr>
                                <m:sty m:val="p"/>
                              </m:rPr>
                              <a:rPr lang="en-US" altLang="zh-CN" sz="2400" i="1" smtClean="0">
                                <a:solidFill>
                                  <a:srgbClr val="000000"/>
                                </a:solidFill>
                                <a:latin typeface="Cambria Math" panose="02040503050406030204" pitchFamily="18" charset="0"/>
                                <a:ea typeface="楷体" panose="02010609060101010101" pitchFamily="49" charset="-122"/>
                              </a:rPr>
                              <m:t>i</m:t>
                            </m:r>
                            <m:r>
                              <a:rPr lang="en-US" altLang="zh-CN" sz="2400" b="0" i="1" smtClean="0">
                                <a:solidFill>
                                  <a:srgbClr val="000000"/>
                                </a:solidFill>
                                <a:latin typeface="Cambria Math" panose="02040503050406030204" pitchFamily="18" charset="0"/>
                                <a:ea typeface="楷体" panose="02010609060101010101" pitchFamily="49" charset="-122"/>
                              </a:rPr>
                              <m:t>1</m:t>
                            </m:r>
                          </m:sub>
                        </m:sSub>
                        <m:r>
                          <a:rPr lang="en-US" altLang="zh-CN" sz="2400" i="1">
                            <a:solidFill>
                              <a:srgbClr val="000000"/>
                            </a:solidFill>
                            <a:latin typeface="Cambria Math" panose="02040503050406030204" pitchFamily="18" charset="0"/>
                            <a:ea typeface="楷体" panose="02010609060101010101" pitchFamily="49" charset="-122"/>
                          </a:rPr>
                          <m:t>,</m:t>
                        </m:r>
                        <m:r>
                          <a:rPr lang="en-US" altLang="zh-CN" sz="2400" i="1">
                            <a:solidFill>
                              <a:srgbClr val="000000"/>
                            </a:solidFill>
                            <a:latin typeface="Cambria Math" panose="02040503050406030204" pitchFamily="18" charset="0"/>
                            <a:ea typeface="Cambria Math" panose="02040503050406030204" pitchFamily="18" charset="0"/>
                          </a:rPr>
                          <m:t>⋯,</m:t>
                        </m:r>
                        <m:sSub>
                          <m:sSubPr>
                            <m:ctrlPr>
                              <a:rPr lang="en-US" altLang="zh-CN" sz="2400" i="1">
                                <a:solidFill>
                                  <a:srgbClr val="000000"/>
                                </a:solidFill>
                                <a:latin typeface="Cambria Math" panose="02040503050406030204" pitchFamily="18" charset="0"/>
                                <a:ea typeface="楷体" panose="02010609060101010101" pitchFamily="49" charset="-122"/>
                              </a:rPr>
                            </m:ctrlPr>
                          </m:sSubPr>
                          <m:e>
                            <m:r>
                              <a:rPr lang="en-US" altLang="zh-CN" sz="2400" i="1">
                                <a:solidFill>
                                  <a:srgbClr val="000000"/>
                                </a:solidFill>
                                <a:latin typeface="Cambria Math" panose="02040503050406030204" pitchFamily="18" charset="0"/>
                                <a:ea typeface="楷体" panose="02010609060101010101" pitchFamily="49" charset="-122"/>
                              </a:rPr>
                              <m:t>𝑋</m:t>
                            </m:r>
                          </m:e>
                          <m:sub>
                            <m:r>
                              <a:rPr lang="en-US" altLang="zh-CN" sz="2400" b="0" i="1" smtClean="0">
                                <a:solidFill>
                                  <a:srgbClr val="000000"/>
                                </a:solidFill>
                                <a:latin typeface="Cambria Math" panose="02040503050406030204" pitchFamily="18" charset="0"/>
                                <a:ea typeface="楷体" panose="02010609060101010101" pitchFamily="49" charset="-122"/>
                              </a:rPr>
                              <m:t>𝑖𝑝</m:t>
                            </m:r>
                          </m:sub>
                        </m:sSub>
                        <m:r>
                          <a:rPr lang="en-US" altLang="zh-CN" sz="2400" i="1">
                            <a:solidFill>
                              <a:srgbClr val="000000"/>
                            </a:solidFill>
                            <a:latin typeface="Cambria Math" panose="02040503050406030204" pitchFamily="18" charset="0"/>
                            <a:ea typeface="楷体" panose="02010609060101010101" pitchFamily="49" charset="-122"/>
                          </a:rPr>
                          <m:t>)</m:t>
                        </m:r>
                      </m:e>
                      <m:sup>
                        <m:r>
                          <a:rPr lang="en-US" altLang="zh-CN" sz="2400" i="1">
                            <a:solidFill>
                              <a:srgbClr val="000000"/>
                            </a:solidFill>
                            <a:latin typeface="Cambria Math" panose="02040503050406030204" pitchFamily="18" charset="0"/>
                            <a:ea typeface="楷体" panose="02010609060101010101" pitchFamily="49" charset="-122"/>
                          </a:rPr>
                          <m:t>𝑇</m:t>
                        </m:r>
                      </m:sup>
                    </m:sSup>
                  </m:oMath>
                </a14:m>
                <a:r>
                  <a:rPr lang="zh-CN" altLang="en-US" sz="2400" dirty="0" smtClean="0">
                    <a:latin typeface="楷体" panose="02010609060101010101" pitchFamily="49" charset="-122"/>
                    <a:ea typeface="楷体" panose="02010609060101010101" pitchFamily="49" charset="-122"/>
                  </a:rPr>
                  <a:t>包含</a:t>
                </a:r>
                <a:r>
                  <a:rPr lang="en-US" altLang="zh-CN" sz="2400" dirty="0" smtClean="0">
                    <a:latin typeface="楷体" panose="02010609060101010101" pitchFamily="49" charset="-122"/>
                    <a:ea typeface="楷体" panose="02010609060101010101" pitchFamily="49" charset="-122"/>
                  </a:rPr>
                  <a:t>p</a:t>
                </a:r>
                <a:r>
                  <a:rPr lang="zh-CN" altLang="en-US" sz="2400" dirty="0" smtClean="0">
                    <a:latin typeface="楷体" panose="02010609060101010101" pitchFamily="49" charset="-122"/>
                    <a:ea typeface="楷体" panose="02010609060101010101" pitchFamily="49" charset="-122"/>
                  </a:rPr>
                  <a:t>个</a:t>
                </a:r>
                <a:r>
                  <a:rPr lang="zh-CN" altLang="en-US" sz="2400" dirty="0">
                    <a:latin typeface="楷体" panose="02010609060101010101" pitchFamily="49" charset="-122"/>
                    <a:ea typeface="楷体" panose="02010609060101010101" pitchFamily="49" charset="-122"/>
                  </a:rPr>
                  <a:t>特征，</a:t>
                </a:r>
                <a:r>
                  <a:rPr lang="zh-CN" altLang="en-US" sz="2400" dirty="0" smtClean="0">
                    <a:latin typeface="楷体" panose="02010609060101010101" pitchFamily="49" charset="-122"/>
                    <a:ea typeface="楷体" panose="02010609060101010101" pitchFamily="49" charset="-122"/>
                  </a:rPr>
                  <a:t>其中</a:t>
                </a:r>
                <a:r>
                  <a:rPr lang="en-US" altLang="zh-CN" sz="2400" dirty="0" smtClean="0">
                    <a:latin typeface="楷体" panose="02010609060101010101" pitchFamily="49" charset="-122"/>
                    <a:ea typeface="楷体" panose="02010609060101010101" pitchFamily="49" charset="-122"/>
                  </a:rPr>
                  <a:t>q</a:t>
                </a:r>
                <a:r>
                  <a:rPr lang="zh-CN" altLang="en-US" sz="2400" dirty="0" smtClean="0">
                    <a:latin typeface="楷体" panose="02010609060101010101" pitchFamily="49" charset="-122"/>
                    <a:ea typeface="楷体" panose="02010609060101010101" pitchFamily="49" charset="-122"/>
                  </a:rPr>
                  <a:t>个</a:t>
                </a:r>
                <a:r>
                  <a:rPr lang="zh-CN" altLang="en-US" sz="2400" dirty="0">
                    <a:latin typeface="楷体" panose="02010609060101010101" pitchFamily="49" charset="-122"/>
                    <a:ea typeface="楷体" panose="02010609060101010101" pitchFamily="49" charset="-122"/>
                  </a:rPr>
                  <a:t>数值型</a:t>
                </a:r>
                <a:r>
                  <a:rPr lang="zh-CN" altLang="en-US" sz="2400" dirty="0" smtClean="0">
                    <a:latin typeface="楷体" panose="02010609060101010101" pitchFamily="49" charset="-122"/>
                    <a:ea typeface="楷体" panose="02010609060101010101" pitchFamily="49" charset="-122"/>
                  </a:rPr>
                  <a:t>特征、</a:t>
                </a:r>
                <a:r>
                  <a:rPr lang="en-US" altLang="zh-CN" sz="2400" dirty="0" smtClean="0">
                    <a:latin typeface="楷体" panose="02010609060101010101" pitchFamily="49" charset="-122"/>
                    <a:ea typeface="楷体" panose="02010609060101010101" pitchFamily="49" charset="-122"/>
                  </a:rPr>
                  <a:t>p-q</a:t>
                </a:r>
                <a:r>
                  <a:rPr lang="zh-CN" altLang="en-US" sz="2400" dirty="0" smtClean="0">
                    <a:latin typeface="楷体" panose="02010609060101010101" pitchFamily="49" charset="-122"/>
                    <a:ea typeface="楷体" panose="02010609060101010101" pitchFamily="49" charset="-122"/>
                  </a:rPr>
                  <a:t>个</a:t>
                </a:r>
                <a:r>
                  <a:rPr lang="zh-CN" altLang="en-US" sz="2400" dirty="0">
                    <a:latin typeface="楷体" panose="02010609060101010101" pitchFamily="49" charset="-122"/>
                    <a:ea typeface="楷体" panose="02010609060101010101" pitchFamily="49" charset="-122"/>
                  </a:rPr>
                  <a:t>分类型特征。</a:t>
                </a:r>
                <a:r>
                  <a:rPr lang="zh-CN" altLang="en-US" sz="2400" dirty="0" smtClean="0">
                    <a:latin typeface="楷体" panose="02010609060101010101" pitchFamily="49" charset="-122"/>
                    <a:ea typeface="楷体" panose="02010609060101010101" pitchFamily="49" charset="-122"/>
                  </a:rPr>
                  <a:t>令</a:t>
                </a:r>
                <a14:m>
                  <m:oMath xmlns:m="http://schemas.openxmlformats.org/officeDocument/2006/math">
                    <m:r>
                      <a:rPr lang="en-US" altLang="zh-CN" sz="2400" i="1">
                        <a:solidFill>
                          <a:srgbClr val="000000"/>
                        </a:solidFill>
                        <a:latin typeface="Cambria Math" panose="02040503050406030204" pitchFamily="18" charset="0"/>
                        <a:ea typeface="楷体" panose="02010609060101010101" pitchFamily="49" charset="-122"/>
                      </a:rPr>
                      <m:t>(</m:t>
                    </m:r>
                    <m:sSub>
                      <m:sSubPr>
                        <m:ctrlPr>
                          <a:rPr lang="en-US" altLang="zh-CN" sz="2400" i="1">
                            <a:solidFill>
                              <a:srgbClr val="000000"/>
                            </a:solidFill>
                            <a:latin typeface="Cambria Math" panose="02040503050406030204" pitchFamily="18" charset="0"/>
                            <a:ea typeface="楷体" panose="02010609060101010101" pitchFamily="49" charset="-122"/>
                          </a:rPr>
                        </m:ctrlPr>
                      </m:sSubPr>
                      <m:e>
                        <m:r>
                          <a:rPr lang="zh-CN" altLang="en-US" sz="2400" i="1">
                            <a:solidFill>
                              <a:srgbClr val="000000"/>
                            </a:solidFill>
                            <a:latin typeface="Cambria Math" panose="02040503050406030204" pitchFamily="18" charset="0"/>
                            <a:ea typeface="楷体" panose="02010609060101010101" pitchFamily="49" charset="-122"/>
                          </a:rPr>
                          <m:t>𝜇</m:t>
                        </m:r>
                      </m:e>
                      <m:sub>
                        <m:r>
                          <a:rPr lang="en-US" altLang="zh-CN" sz="2400" i="1">
                            <a:solidFill>
                              <a:srgbClr val="000000"/>
                            </a:solidFill>
                            <a:latin typeface="Cambria Math" panose="02040503050406030204" pitchFamily="18" charset="0"/>
                            <a:ea typeface="楷体" panose="02010609060101010101" pitchFamily="49" charset="-122"/>
                          </a:rPr>
                          <m:t>1</m:t>
                        </m:r>
                      </m:sub>
                    </m:sSub>
                    <m:r>
                      <a:rPr lang="en-US" altLang="zh-CN" sz="2400" i="1">
                        <a:solidFill>
                          <a:srgbClr val="000000"/>
                        </a:solidFill>
                        <a:latin typeface="Cambria Math" panose="02040503050406030204" pitchFamily="18" charset="0"/>
                        <a:ea typeface="楷体" panose="02010609060101010101" pitchFamily="49" charset="-122"/>
                      </a:rPr>
                      <m:t>,</m:t>
                    </m:r>
                    <m:r>
                      <a:rPr lang="en-US" altLang="zh-CN" sz="2400" i="1">
                        <a:solidFill>
                          <a:srgbClr val="000000"/>
                        </a:solidFill>
                        <a:latin typeface="Cambria Math" panose="02040503050406030204" pitchFamily="18" charset="0"/>
                        <a:ea typeface="Cambria Math" panose="02040503050406030204" pitchFamily="18" charset="0"/>
                      </a:rPr>
                      <m:t>⋯,</m:t>
                    </m:r>
                    <m:sSub>
                      <m:sSubPr>
                        <m:ctrlPr>
                          <a:rPr lang="en-US" altLang="zh-CN" sz="2400" i="1">
                            <a:solidFill>
                              <a:srgbClr val="000000"/>
                            </a:solidFill>
                            <a:latin typeface="Cambria Math" panose="02040503050406030204" pitchFamily="18" charset="0"/>
                            <a:ea typeface="楷体" panose="02010609060101010101" pitchFamily="49" charset="-122"/>
                          </a:rPr>
                        </m:ctrlPr>
                      </m:sSubPr>
                      <m:e>
                        <m:r>
                          <a:rPr lang="zh-CN" altLang="en-US" sz="2400" i="1">
                            <a:solidFill>
                              <a:srgbClr val="000000"/>
                            </a:solidFill>
                            <a:latin typeface="Cambria Math" panose="02040503050406030204" pitchFamily="18" charset="0"/>
                            <a:ea typeface="楷体" panose="02010609060101010101" pitchFamily="49" charset="-122"/>
                          </a:rPr>
                          <m:t>𝜇</m:t>
                        </m:r>
                      </m:e>
                      <m:sub>
                        <m:r>
                          <a:rPr lang="en-US" altLang="zh-CN" sz="2400" i="1">
                            <a:solidFill>
                              <a:srgbClr val="000000"/>
                            </a:solidFill>
                            <a:latin typeface="Cambria Math" panose="02040503050406030204" pitchFamily="18" charset="0"/>
                            <a:ea typeface="楷体" panose="02010609060101010101" pitchFamily="49" charset="-122"/>
                          </a:rPr>
                          <m:t>𝐾</m:t>
                        </m:r>
                      </m:sub>
                    </m:sSub>
                    <m:r>
                      <a:rPr lang="en-US" altLang="zh-CN" sz="2400" i="1">
                        <a:solidFill>
                          <a:srgbClr val="000000"/>
                        </a:solidFill>
                        <a:latin typeface="Cambria Math" panose="02040503050406030204" pitchFamily="18" charset="0"/>
                        <a:ea typeface="楷体" panose="02010609060101010101" pitchFamily="49" charset="-122"/>
                      </a:rPr>
                      <m:t>)</m:t>
                    </m:r>
                  </m:oMath>
                </a14:m>
                <a:r>
                  <a:rPr lang="zh-CN" altLang="en-US" sz="2400" dirty="0" smtClean="0">
                    <a:latin typeface="楷体" panose="02010609060101010101" pitchFamily="49" charset="-122"/>
                    <a:ea typeface="楷体" panose="02010609060101010101" pitchFamily="49" charset="-122"/>
                  </a:rPr>
                  <a:t>表示 </a:t>
                </a:r>
                <a:r>
                  <a:rPr lang="en-US" altLang="zh-CN" sz="2400" dirty="0">
                    <a:latin typeface="楷体" panose="02010609060101010101" pitchFamily="49" charset="-122"/>
                    <a:ea typeface="楷体" panose="02010609060101010101" pitchFamily="49" charset="-122"/>
                  </a:rPr>
                  <a:t>K </a:t>
                </a:r>
                <a:r>
                  <a:rPr lang="zh-CN" altLang="en-US" sz="2400" dirty="0">
                    <a:latin typeface="楷体" panose="02010609060101010101" pitchFamily="49" charset="-122"/>
                    <a:ea typeface="楷体" panose="02010609060101010101" pitchFamily="49" charset="-122"/>
                  </a:rPr>
                  <a:t>个簇中心。</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p:txBody>
          </p:sp>
        </mc:Choice>
        <mc:Fallback>
          <p:sp>
            <p:nvSpPr>
              <p:cNvPr id="2" name="TextBox 1"/>
              <p:cNvSpPr txBox="1">
                <a:spLocks noRot="1" noChangeAspect="1" noMove="1" noResize="1" noEditPoints="1" noAdjustHandles="1" noChangeArrowheads="1" noChangeShapeType="1" noTextEdit="1"/>
              </p:cNvSpPr>
              <p:nvPr/>
            </p:nvSpPr>
            <p:spPr>
              <a:xfrm>
                <a:off x="0" y="783995"/>
                <a:ext cx="11715994" cy="5529719"/>
              </a:xfrm>
              <a:prstGeom prst="rect">
                <a:avLst/>
              </a:prstGeom>
              <a:blipFill rotWithShape="1">
                <a:blip r:embed="rId1"/>
                <a:stretch>
                  <a:fillRect t="-7" r="2" b="10"/>
                </a:stretch>
              </a:blipFill>
            </p:spPr>
            <p:txBody>
              <a:bodyPr/>
              <a:lstStyle/>
              <a:p>
                <a:r>
                  <a:rPr lang="zh-CN" altLang="en-US">
                    <a:noFill/>
                  </a:rPr>
                  <a:t> </a:t>
                </a:r>
              </a:p>
            </p:txBody>
          </p:sp>
        </mc:Fallback>
      </mc:AlternateContent>
    </p:spTree>
  </p:cSld>
  <p:clrMapOvr>
    <a:masterClrMapping/>
  </p:clrMapOvr>
  <p:transition spd="slow">
    <p:push di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p:cNvSpPr txBox="1"/>
              <p:nvPr/>
            </p:nvSpPr>
            <p:spPr>
              <a:xfrm>
                <a:off x="0" y="977035"/>
                <a:ext cx="11572240" cy="5324535"/>
              </a:xfrm>
              <a:prstGeom prst="rect">
                <a:avLst/>
              </a:prstGeom>
              <a:noFill/>
            </p:spPr>
            <p:txBody>
              <a:bodyPr wrap="square" rtlCol="0">
                <a:spAutoFit/>
              </a:bodyPr>
              <a:lstStyle/>
              <a:p>
                <a:pPr marL="457200" indent="-457200">
                  <a:lnSpc>
                    <a:spcPts val="4000"/>
                  </a:lnSpc>
                  <a:spcAft>
                    <a:spcPts val="1200"/>
                  </a:spcAft>
                  <a:buFont typeface="Wingdings" panose="05000000000000000000" pitchFamily="2" charset="2"/>
                  <a:buChar char="Ø"/>
                </a:pPr>
                <a:r>
                  <a:rPr lang="en-US" altLang="zh-CN" sz="2400" dirty="0" smtClean="0">
                    <a:latin typeface="楷体" panose="02010609060101010101" pitchFamily="49" charset="-122"/>
                    <a:ea typeface="楷体" panose="02010609060101010101" pitchFamily="49" charset="-122"/>
                  </a:rPr>
                  <a:t>K </a:t>
                </a:r>
                <a:r>
                  <a:rPr lang="zh-CN" altLang="en-US" sz="2400" dirty="0">
                    <a:latin typeface="楷体" panose="02010609060101010101" pitchFamily="49" charset="-122"/>
                    <a:ea typeface="楷体" panose="02010609060101010101" pitchFamily="49" charset="-122"/>
                  </a:rPr>
                  <a:t>均值常采用欧氏距离计算样本与簇中心之间的距离，在 </a:t>
                </a:r>
                <a:r>
                  <a:rPr lang="en-US" altLang="zh-CN" sz="2400" dirty="0">
                    <a:latin typeface="楷体" panose="02010609060101010101" pitchFamily="49" charset="-122"/>
                    <a:ea typeface="楷体" panose="02010609060101010101" pitchFamily="49" charset="-122"/>
                  </a:rPr>
                  <a:t>K-prototypes </a:t>
                </a:r>
                <a:r>
                  <a:rPr lang="zh-CN" altLang="en-US" sz="2400" dirty="0">
                    <a:latin typeface="楷体" panose="02010609060101010101" pitchFamily="49" charset="-122"/>
                    <a:ea typeface="楷体" panose="02010609060101010101" pitchFamily="49" charset="-122"/>
                  </a:rPr>
                  <a:t>中</a:t>
                </a:r>
                <a:r>
                  <a:rPr lang="zh-CN" altLang="en-US" sz="2400" dirty="0" smtClean="0">
                    <a:latin typeface="楷体" panose="02010609060101010101" pitchFamily="49" charset="-122"/>
                    <a:ea typeface="楷体" panose="02010609060101010101" pitchFamily="49" charset="-122"/>
                  </a:rPr>
                  <a:t>数值型</a:t>
                </a:r>
                <a:r>
                  <a:rPr lang="zh-CN" altLang="en-US" sz="2400" dirty="0">
                    <a:latin typeface="楷体" panose="02010609060101010101" pitchFamily="49" charset="-122"/>
                    <a:ea typeface="楷体" panose="02010609060101010101" pitchFamily="49" charset="-122"/>
                  </a:rPr>
                  <a:t>特征依然采用欧氏距离，分类型特征采用汉明距离，然后得到样本点与簇中心</a:t>
                </a:r>
                <a:r>
                  <a:rPr lang="zh-CN" altLang="en-US" sz="2400" dirty="0" smtClean="0">
                    <a:latin typeface="楷体" panose="02010609060101010101" pitchFamily="49" charset="-122"/>
                    <a:ea typeface="楷体" panose="02010609060101010101" pitchFamily="49" charset="-122"/>
                  </a:rPr>
                  <a:t>的距离。</a:t>
                </a:r>
                <a:endParaRPr lang="en-US" altLang="zh-CN" sz="2400" dirty="0" smtClean="0">
                  <a:latin typeface="楷体" panose="02010609060101010101" pitchFamily="49" charset="-122"/>
                  <a:ea typeface="楷体" panose="02010609060101010101" pitchFamily="49" charset="-122"/>
                </a:endParaRPr>
              </a:p>
              <a:p>
                <a:pPr marL="457200" indent="-457200">
                  <a:lnSpc>
                    <a:spcPts val="4000"/>
                  </a:lnSpc>
                  <a:spcAft>
                    <a:spcPts val="1200"/>
                  </a:spcAft>
                  <a:buFont typeface="Wingdings" panose="05000000000000000000" pitchFamily="2" charset="2"/>
                  <a:buChar char="Ø"/>
                </a:pPr>
                <a:r>
                  <a:rPr lang="en-US" altLang="zh-CN" sz="2400" dirty="0" smtClean="0">
                    <a:latin typeface="楷体" panose="02010609060101010101" pitchFamily="49" charset="-122"/>
                    <a:ea typeface="楷体" panose="02010609060101010101" pitchFamily="49" charset="-122"/>
                  </a:rPr>
                  <a:t>K-prototypes </a:t>
                </a:r>
                <a:r>
                  <a:rPr lang="zh-CN" altLang="en-US" sz="2400" dirty="0">
                    <a:latin typeface="楷体" panose="02010609060101010101" pitchFamily="49" charset="-122"/>
                    <a:ea typeface="楷体" panose="02010609060101010101" pitchFamily="49" charset="-122"/>
                  </a:rPr>
                  <a:t>的算法流程可以描述为</a:t>
                </a:r>
                <a:r>
                  <a:rPr lang="zh-CN" altLang="en-US" sz="2400" dirty="0" smtClean="0">
                    <a:latin typeface="楷体" panose="02010609060101010101" pitchFamily="49" charset="-122"/>
                    <a:ea typeface="楷体" panose="02010609060101010101" pitchFamily="49" charset="-122"/>
                  </a:rPr>
                  <a:t>：</a:t>
                </a:r>
                <a:endParaRPr lang="en-US" altLang="zh-CN" sz="2400" dirty="0">
                  <a:latin typeface="楷体" panose="02010609060101010101" pitchFamily="49" charset="-122"/>
                  <a:ea typeface="楷体" panose="02010609060101010101" pitchFamily="49" charset="-122"/>
                </a:endParaRPr>
              </a:p>
              <a:p>
                <a:pPr>
                  <a:lnSpc>
                    <a:spcPts val="4000"/>
                  </a:lnSpc>
                  <a:spcAft>
                    <a:spcPts val="1200"/>
                  </a:spcAft>
                </a:pPr>
                <a:r>
                  <a:rPr lang="en-US" altLang="zh-CN" sz="2400" dirty="0" smtClean="0"/>
                  <a:t>1</a:t>
                </a:r>
                <a:r>
                  <a:rPr lang="zh-CN" altLang="en-US" sz="2400" dirty="0"/>
                  <a:t>、初始化聚类簇数 </a:t>
                </a:r>
                <a:r>
                  <a:rPr lang="en-US" altLang="zh-CN" sz="2400" dirty="0"/>
                  <a:t>K </a:t>
                </a:r>
                <a:r>
                  <a:rPr lang="zh-CN" altLang="en-US" sz="2400" dirty="0"/>
                  <a:t>以及簇</a:t>
                </a:r>
                <a:r>
                  <a:rPr lang="zh-CN" altLang="en-US" sz="2400" dirty="0" smtClean="0"/>
                  <a:t>中心</a:t>
                </a:r>
                <a14:m>
                  <m:oMath xmlns:m="http://schemas.openxmlformats.org/officeDocument/2006/math">
                    <m:r>
                      <a:rPr lang="en-US" altLang="zh-CN" sz="2400" i="1" smtClean="0">
                        <a:solidFill>
                          <a:srgbClr val="000000"/>
                        </a:solidFill>
                        <a:latin typeface="Cambria Math" panose="02040503050406030204" pitchFamily="18" charset="0"/>
                        <a:ea typeface="楷体" panose="02010609060101010101" pitchFamily="49" charset="-122"/>
                      </a:rPr>
                      <m:t>{</m:t>
                    </m:r>
                    <m:sSub>
                      <m:sSubPr>
                        <m:ctrlPr>
                          <a:rPr lang="en-US" altLang="zh-CN" sz="2400" i="1">
                            <a:solidFill>
                              <a:srgbClr val="000000"/>
                            </a:solidFill>
                            <a:latin typeface="Cambria Math" panose="02040503050406030204" pitchFamily="18" charset="0"/>
                            <a:ea typeface="楷体" panose="02010609060101010101" pitchFamily="49" charset="-122"/>
                          </a:rPr>
                        </m:ctrlPr>
                      </m:sSubPr>
                      <m:e>
                        <m:r>
                          <a:rPr lang="zh-CN" altLang="en-US" sz="2400" i="1">
                            <a:solidFill>
                              <a:srgbClr val="000000"/>
                            </a:solidFill>
                            <a:latin typeface="Cambria Math" panose="02040503050406030204" pitchFamily="18" charset="0"/>
                            <a:ea typeface="楷体" panose="02010609060101010101" pitchFamily="49" charset="-122"/>
                          </a:rPr>
                          <m:t>𝜇</m:t>
                        </m:r>
                      </m:e>
                      <m:sub>
                        <m:r>
                          <a:rPr lang="en-US" altLang="zh-CN" sz="2400" i="1">
                            <a:solidFill>
                              <a:srgbClr val="000000"/>
                            </a:solidFill>
                            <a:latin typeface="Cambria Math" panose="02040503050406030204" pitchFamily="18" charset="0"/>
                            <a:ea typeface="楷体" panose="02010609060101010101" pitchFamily="49" charset="-122"/>
                          </a:rPr>
                          <m:t>1</m:t>
                        </m:r>
                      </m:sub>
                    </m:sSub>
                    <m:r>
                      <a:rPr lang="en-US" altLang="zh-CN" sz="2400" i="1">
                        <a:solidFill>
                          <a:srgbClr val="000000"/>
                        </a:solidFill>
                        <a:latin typeface="Cambria Math" panose="02040503050406030204" pitchFamily="18" charset="0"/>
                        <a:ea typeface="楷体" panose="02010609060101010101" pitchFamily="49" charset="-122"/>
                      </a:rPr>
                      <m:t>,</m:t>
                    </m:r>
                    <m:r>
                      <a:rPr lang="en-US" altLang="zh-CN" sz="2400" i="1">
                        <a:solidFill>
                          <a:srgbClr val="000000"/>
                        </a:solidFill>
                        <a:latin typeface="Cambria Math" panose="02040503050406030204" pitchFamily="18" charset="0"/>
                        <a:ea typeface="Cambria Math" panose="02040503050406030204" pitchFamily="18" charset="0"/>
                      </a:rPr>
                      <m:t>⋯,</m:t>
                    </m:r>
                    <m:sSub>
                      <m:sSubPr>
                        <m:ctrlPr>
                          <a:rPr lang="en-US" altLang="zh-CN" sz="2400" i="1">
                            <a:solidFill>
                              <a:srgbClr val="000000"/>
                            </a:solidFill>
                            <a:latin typeface="Cambria Math" panose="02040503050406030204" pitchFamily="18" charset="0"/>
                            <a:ea typeface="楷体" panose="02010609060101010101" pitchFamily="49" charset="-122"/>
                          </a:rPr>
                        </m:ctrlPr>
                      </m:sSubPr>
                      <m:e>
                        <m:r>
                          <a:rPr lang="zh-CN" altLang="en-US" sz="2400" i="1">
                            <a:solidFill>
                              <a:srgbClr val="000000"/>
                            </a:solidFill>
                            <a:latin typeface="Cambria Math" panose="02040503050406030204" pitchFamily="18" charset="0"/>
                            <a:ea typeface="楷体" panose="02010609060101010101" pitchFamily="49" charset="-122"/>
                          </a:rPr>
                          <m:t>𝜇</m:t>
                        </m:r>
                      </m:e>
                      <m:sub>
                        <m:r>
                          <a:rPr lang="en-US" altLang="zh-CN" sz="2400" i="1">
                            <a:solidFill>
                              <a:srgbClr val="000000"/>
                            </a:solidFill>
                            <a:latin typeface="Cambria Math" panose="02040503050406030204" pitchFamily="18" charset="0"/>
                            <a:ea typeface="楷体" panose="02010609060101010101" pitchFamily="49" charset="-122"/>
                          </a:rPr>
                          <m:t>𝐾</m:t>
                        </m:r>
                      </m:sub>
                    </m:sSub>
                    <m:r>
                      <a:rPr lang="en-US" altLang="zh-CN" sz="2400" b="0" i="1" smtClean="0">
                        <a:solidFill>
                          <a:srgbClr val="000000"/>
                        </a:solidFill>
                        <a:latin typeface="Cambria Math" panose="02040503050406030204" pitchFamily="18" charset="0"/>
                        <a:ea typeface="楷体" panose="02010609060101010101" pitchFamily="49" charset="-122"/>
                      </a:rPr>
                      <m:t>}</m:t>
                    </m:r>
                  </m:oMath>
                </a14:m>
                <a:r>
                  <a:rPr lang="zh-CN" altLang="en-US" sz="2400" dirty="0"/>
                  <a:t> </a:t>
                </a:r>
                <a:r>
                  <a:rPr lang="zh-CN" altLang="en-US" sz="2400" dirty="0" smtClean="0"/>
                  <a:t>；</a:t>
                </a:r>
                <a:endParaRPr lang="en-US" altLang="zh-CN" sz="2400" dirty="0" smtClean="0"/>
              </a:p>
              <a:p>
                <a:pPr>
                  <a:lnSpc>
                    <a:spcPts val="4000"/>
                  </a:lnSpc>
                  <a:spcAft>
                    <a:spcPts val="1200"/>
                  </a:spcAft>
                </a:pPr>
                <a:r>
                  <a:rPr lang="en-US" altLang="zh-CN" sz="2400" dirty="0" smtClean="0"/>
                  <a:t>2</a:t>
                </a:r>
                <a:r>
                  <a:rPr lang="zh-CN" altLang="en-US" sz="2400" dirty="0"/>
                  <a:t>、计算数据集中样本点 </a:t>
                </a:r>
                <a14:m>
                  <m:oMath xmlns:m="http://schemas.openxmlformats.org/officeDocument/2006/math">
                    <m:r>
                      <a:rPr lang="en-US" altLang="zh-CN" sz="2400" i="1" dirty="0" smtClean="0">
                        <a:latin typeface="Cambria Math" panose="02040503050406030204" pitchFamily="18" charset="0"/>
                      </a:rPr>
                      <m:t>𝑋𝑖</m:t>
                    </m:r>
                    <m:r>
                      <a:rPr lang="en-US" altLang="zh-CN" sz="2400" i="1" dirty="0" smtClean="0">
                        <a:latin typeface="Cambria Math" panose="02040503050406030204" pitchFamily="18" charset="0"/>
                      </a:rPr>
                      <m:t> </m:t>
                    </m:r>
                  </m:oMath>
                </a14:m>
                <a:r>
                  <a:rPr lang="zh-CN" altLang="en-US" sz="2400" dirty="0"/>
                  <a:t>到 </a:t>
                </a:r>
                <a:r>
                  <a:rPr lang="en-US" altLang="zh-CN" sz="2400" dirty="0"/>
                  <a:t>K </a:t>
                </a:r>
                <a:r>
                  <a:rPr lang="zh-CN" altLang="en-US" sz="2400" dirty="0"/>
                  <a:t>个簇中心的距离，将所有样本划入距离</a:t>
                </a:r>
                <a:r>
                  <a:rPr lang="zh-CN" altLang="en-US" sz="2400" dirty="0" smtClean="0"/>
                  <a:t>最近的</a:t>
                </a:r>
                <a:r>
                  <a:rPr lang="zh-CN" altLang="en-US" sz="2400" dirty="0"/>
                  <a:t>簇中； </a:t>
                </a:r>
                <a:r>
                  <a:rPr lang="zh-CN" altLang="en-US" sz="2400" dirty="0" smtClean="0"/>
                  <a:t>    </a:t>
                </a:r>
                <a:r>
                  <a:rPr lang="en-US" altLang="zh-CN" sz="2400" dirty="0" smtClean="0"/>
                  <a:t>3</a:t>
                </a:r>
                <a:r>
                  <a:rPr lang="zh-CN" altLang="en-US" sz="2400" dirty="0"/>
                  <a:t>、重新计算每个簇的中心； </a:t>
                </a:r>
                <a:endParaRPr lang="en-US" altLang="zh-CN" sz="2400" dirty="0" smtClean="0"/>
              </a:p>
              <a:p>
                <a:pPr>
                  <a:lnSpc>
                    <a:spcPts val="4000"/>
                  </a:lnSpc>
                  <a:spcAft>
                    <a:spcPts val="1200"/>
                  </a:spcAft>
                </a:pPr>
                <a:r>
                  <a:rPr lang="en-US" altLang="zh-CN" sz="2400" dirty="0" smtClean="0"/>
                  <a:t>4</a:t>
                </a:r>
                <a:r>
                  <a:rPr lang="zh-CN" altLang="en-US" sz="2400" dirty="0"/>
                  <a:t>、重复第 </a:t>
                </a:r>
                <a:r>
                  <a:rPr lang="en-US" altLang="zh-CN" sz="2400" dirty="0"/>
                  <a:t>2 </a:t>
                </a:r>
                <a:r>
                  <a:rPr lang="zh-CN" altLang="en-US" sz="2400" dirty="0"/>
                  <a:t>步、第 </a:t>
                </a:r>
                <a:r>
                  <a:rPr lang="en-US" altLang="zh-CN" sz="2400" dirty="0"/>
                  <a:t>3 </a:t>
                </a:r>
                <a:r>
                  <a:rPr lang="zh-CN" altLang="en-US" sz="2400" dirty="0"/>
                  <a:t>步，直到满足停止条件（簇中心变化很小或者达到迭代的 最大次数</a:t>
                </a:r>
                <a:r>
                  <a:rPr lang="zh-CN" altLang="en-US" sz="2400" dirty="0" smtClean="0"/>
                  <a:t>）。</a:t>
                </a:r>
                <a:endParaRPr lang="en-US" altLang="zh-CN" sz="2400" dirty="0" smtClean="0"/>
              </a:p>
            </p:txBody>
          </p:sp>
        </mc:Choice>
        <mc:Fallback>
          <p:sp>
            <p:nvSpPr>
              <p:cNvPr id="2" name="TextBox 1"/>
              <p:cNvSpPr txBox="1">
                <a:spLocks noRot="1" noChangeAspect="1" noMove="1" noResize="1" noEditPoints="1" noAdjustHandles="1" noChangeArrowheads="1" noChangeShapeType="1" noTextEdit="1"/>
              </p:cNvSpPr>
              <p:nvPr/>
            </p:nvSpPr>
            <p:spPr>
              <a:xfrm>
                <a:off x="0" y="977035"/>
                <a:ext cx="11572240" cy="5324535"/>
              </a:xfrm>
              <a:prstGeom prst="rect">
                <a:avLst/>
              </a:prstGeom>
              <a:blipFill rotWithShape="1">
                <a:blip r:embed="rId1"/>
                <a:stretch>
                  <a:fillRect t="-8" b="9"/>
                </a:stretch>
              </a:blipFill>
            </p:spPr>
            <p:txBody>
              <a:bodyPr/>
              <a:lstStyle/>
              <a:p>
                <a:r>
                  <a:rPr lang="zh-CN" altLang="en-US">
                    <a:noFill/>
                  </a:rPr>
                  <a:t> </a:t>
                </a:r>
              </a:p>
            </p:txBody>
          </p:sp>
        </mc:Fallback>
      </mc:AlternateContent>
      <p:sp>
        <p:nvSpPr>
          <p:cNvPr id="3" name="文本框 2"/>
          <p:cNvSpPr txBox="1"/>
          <p:nvPr/>
        </p:nvSpPr>
        <p:spPr>
          <a:xfrm>
            <a:off x="5882640" y="2001520"/>
            <a:ext cx="5689600" cy="1323439"/>
          </a:xfrm>
          <a:prstGeom prst="rect">
            <a:avLst/>
          </a:prstGeom>
          <a:noFill/>
        </p:spPr>
        <p:txBody>
          <a:bodyPr wrap="square" rtlCol="0">
            <a:spAutoFit/>
          </a:bodyPr>
          <a:lstStyle/>
          <a:p>
            <a:r>
              <a:rPr lang="zh-CN" altLang="en-US" sz="1600" dirty="0">
                <a:latin typeface="楷体" panose="02010609060101010101" pitchFamily="49" charset="-122"/>
                <a:ea typeface="楷体" panose="02010609060101010101" pitchFamily="49" charset="-122"/>
              </a:rPr>
              <a:t>注：对于两个数字来说，汉明距离就是转成二进制后，对应的位置值不相同</a:t>
            </a:r>
            <a:r>
              <a:rPr lang="zh-CN" altLang="en-US" sz="1600" dirty="0" smtClean="0">
                <a:latin typeface="楷体" panose="02010609060101010101" pitchFamily="49" charset="-122"/>
                <a:ea typeface="楷体" panose="02010609060101010101" pitchFamily="49" charset="-122"/>
              </a:rPr>
              <a:t>的个数</a:t>
            </a:r>
            <a:r>
              <a:rPr lang="zh-CN" altLang="en-US" sz="1600" dirty="0">
                <a:latin typeface="楷体" panose="02010609060101010101" pitchFamily="49" charset="-122"/>
                <a:ea typeface="楷体" panose="02010609060101010101" pitchFamily="49" charset="-122"/>
              </a:rPr>
              <a:t>。例如，假设有两个十进制数 </a:t>
            </a:r>
            <a:r>
              <a:rPr lang="en-US" altLang="zh-CN" sz="1600" dirty="0">
                <a:latin typeface="楷体" panose="02010609060101010101" pitchFamily="49" charset="-122"/>
                <a:ea typeface="楷体" panose="02010609060101010101" pitchFamily="49" charset="-122"/>
              </a:rPr>
              <a:t>a =93 </a:t>
            </a:r>
            <a:r>
              <a:rPr lang="zh-CN" altLang="en-US" sz="1600" dirty="0">
                <a:latin typeface="楷体" panose="02010609060101010101" pitchFamily="49" charset="-122"/>
                <a:ea typeface="楷体" panose="02010609060101010101" pitchFamily="49" charset="-122"/>
              </a:rPr>
              <a:t>和 </a:t>
            </a:r>
            <a:r>
              <a:rPr lang="en-US" altLang="zh-CN" sz="1600" dirty="0">
                <a:latin typeface="楷体" panose="02010609060101010101" pitchFamily="49" charset="-122"/>
                <a:ea typeface="楷体" panose="02010609060101010101" pitchFamily="49" charset="-122"/>
              </a:rPr>
              <a:t>b=73</a:t>
            </a:r>
            <a:r>
              <a:rPr lang="zh-CN" altLang="en-US" sz="1600" dirty="0">
                <a:latin typeface="楷体" panose="02010609060101010101" pitchFamily="49" charset="-122"/>
                <a:ea typeface="楷体" panose="02010609060101010101" pitchFamily="49" charset="-122"/>
              </a:rPr>
              <a:t>，如果将这两个数用二进制表示</a:t>
            </a:r>
            <a:r>
              <a:rPr lang="zh-CN" altLang="en-US" sz="1600" dirty="0" smtClean="0">
                <a:latin typeface="楷体" panose="02010609060101010101" pitchFamily="49" charset="-122"/>
                <a:ea typeface="楷体" panose="02010609060101010101" pitchFamily="49" charset="-122"/>
              </a:rPr>
              <a:t>的话</a:t>
            </a:r>
            <a:r>
              <a:rPr lang="zh-CN" altLang="en-US" sz="1600" dirty="0">
                <a:latin typeface="楷体" panose="02010609060101010101" pitchFamily="49" charset="-122"/>
                <a:ea typeface="楷体" panose="02010609060101010101" pitchFamily="49" charset="-122"/>
              </a:rPr>
              <a:t>，有 </a:t>
            </a:r>
            <a:r>
              <a:rPr lang="en-US" altLang="zh-CN" sz="1600" dirty="0">
                <a:latin typeface="楷体" panose="02010609060101010101" pitchFamily="49" charset="-122"/>
                <a:ea typeface="楷体" panose="02010609060101010101" pitchFamily="49" charset="-122"/>
              </a:rPr>
              <a:t>a =1011101</a:t>
            </a:r>
            <a:r>
              <a:rPr lang="zh-CN" altLang="en-US" sz="1600" dirty="0">
                <a:latin typeface="楷体" panose="02010609060101010101" pitchFamily="49" charset="-122"/>
                <a:ea typeface="楷体" panose="02010609060101010101" pitchFamily="49" charset="-122"/>
              </a:rPr>
              <a:t>、</a:t>
            </a:r>
            <a:r>
              <a:rPr lang="en-US" altLang="zh-CN" sz="1600" dirty="0">
                <a:latin typeface="楷体" panose="02010609060101010101" pitchFamily="49" charset="-122"/>
                <a:ea typeface="楷体" panose="02010609060101010101" pitchFamily="49" charset="-122"/>
              </a:rPr>
              <a:t>b=1001001</a:t>
            </a:r>
            <a:r>
              <a:rPr lang="zh-CN" altLang="en-US" sz="1600" dirty="0">
                <a:latin typeface="楷体" panose="02010609060101010101" pitchFamily="49" charset="-122"/>
                <a:ea typeface="楷体" panose="02010609060101010101" pitchFamily="49" charset="-122"/>
              </a:rPr>
              <a:t>，可以看出，二者的从右往左数的第 </a:t>
            </a:r>
            <a:r>
              <a:rPr lang="en-US" altLang="zh-CN" sz="1600" dirty="0">
                <a:latin typeface="楷体" panose="02010609060101010101" pitchFamily="49" charset="-122"/>
                <a:ea typeface="楷体" panose="02010609060101010101" pitchFamily="49" charset="-122"/>
              </a:rPr>
              <a:t>3 </a:t>
            </a:r>
            <a:r>
              <a:rPr lang="zh-CN" altLang="en-US" sz="1600" dirty="0">
                <a:latin typeface="楷体" panose="02010609060101010101" pitchFamily="49" charset="-122"/>
                <a:ea typeface="楷体" panose="02010609060101010101" pitchFamily="49" charset="-122"/>
              </a:rPr>
              <a:t>位、第 </a:t>
            </a:r>
            <a:r>
              <a:rPr lang="en-US" altLang="zh-CN" sz="1600" dirty="0">
                <a:latin typeface="楷体" panose="02010609060101010101" pitchFamily="49" charset="-122"/>
                <a:ea typeface="楷体" panose="02010609060101010101" pitchFamily="49" charset="-122"/>
              </a:rPr>
              <a:t>5 </a:t>
            </a:r>
            <a:r>
              <a:rPr lang="zh-CN" altLang="en-US" sz="1600" dirty="0" smtClean="0">
                <a:latin typeface="楷体" panose="02010609060101010101" pitchFamily="49" charset="-122"/>
                <a:ea typeface="楷体" panose="02010609060101010101" pitchFamily="49" charset="-122"/>
              </a:rPr>
              <a:t>位不同</a:t>
            </a:r>
            <a:r>
              <a:rPr lang="zh-CN" altLang="en-US" sz="1600" dirty="0">
                <a:latin typeface="楷体" panose="02010609060101010101" pitchFamily="49" charset="-122"/>
                <a:ea typeface="楷体" panose="02010609060101010101" pitchFamily="49" charset="-122"/>
              </a:rPr>
              <a:t>（从 </a:t>
            </a:r>
            <a:r>
              <a:rPr lang="en-US" altLang="zh-CN" sz="1600" dirty="0">
                <a:latin typeface="楷体" panose="02010609060101010101" pitchFamily="49" charset="-122"/>
                <a:ea typeface="楷体" panose="02010609060101010101" pitchFamily="49" charset="-122"/>
              </a:rPr>
              <a:t>1 </a:t>
            </a:r>
            <a:r>
              <a:rPr lang="zh-CN" altLang="en-US" sz="1600" dirty="0">
                <a:latin typeface="楷体" panose="02010609060101010101" pitchFamily="49" charset="-122"/>
                <a:ea typeface="楷体" panose="02010609060101010101" pitchFamily="49" charset="-122"/>
              </a:rPr>
              <a:t>开始数），因此，</a:t>
            </a:r>
            <a:r>
              <a:rPr lang="en-US" altLang="zh-CN" sz="1600" dirty="0">
                <a:latin typeface="楷体" panose="02010609060101010101" pitchFamily="49" charset="-122"/>
                <a:ea typeface="楷体" panose="02010609060101010101" pitchFamily="49" charset="-122"/>
              </a:rPr>
              <a:t>a </a:t>
            </a:r>
            <a:r>
              <a:rPr lang="zh-CN" altLang="en-US" sz="1600" dirty="0">
                <a:latin typeface="楷体" panose="02010609060101010101" pitchFamily="49" charset="-122"/>
                <a:ea typeface="楷体" panose="02010609060101010101" pitchFamily="49" charset="-122"/>
              </a:rPr>
              <a:t>和 </a:t>
            </a:r>
            <a:r>
              <a:rPr lang="en-US" altLang="zh-CN" sz="1600" dirty="0">
                <a:latin typeface="楷体" panose="02010609060101010101" pitchFamily="49" charset="-122"/>
                <a:ea typeface="楷体" panose="02010609060101010101" pitchFamily="49" charset="-122"/>
              </a:rPr>
              <a:t>b </a:t>
            </a:r>
            <a:r>
              <a:rPr lang="zh-CN" altLang="en-US" sz="1600" dirty="0">
                <a:latin typeface="楷体" panose="02010609060101010101" pitchFamily="49" charset="-122"/>
                <a:ea typeface="楷体" panose="02010609060101010101" pitchFamily="49" charset="-122"/>
              </a:rPr>
              <a:t>的汉明距离是 </a:t>
            </a:r>
            <a:r>
              <a:rPr lang="en-US" altLang="zh-CN" sz="1600" dirty="0">
                <a:latin typeface="楷体" panose="02010609060101010101" pitchFamily="49" charset="-122"/>
                <a:ea typeface="楷体" panose="02010609060101010101" pitchFamily="49" charset="-122"/>
              </a:rPr>
              <a:t>2</a:t>
            </a:r>
            <a:r>
              <a:rPr lang="zh-CN" altLang="en-US" sz="1600" dirty="0">
                <a:latin typeface="楷体" panose="02010609060101010101" pitchFamily="49" charset="-122"/>
                <a:ea typeface="楷体" panose="02010609060101010101" pitchFamily="49" charset="-122"/>
              </a:rPr>
              <a:t>。</a:t>
            </a:r>
            <a:endParaRPr lang="zh-CN" altLang="en-US" sz="1600" dirty="0">
              <a:latin typeface="楷体" panose="02010609060101010101" pitchFamily="49" charset="-122"/>
              <a:ea typeface="楷体" panose="02010609060101010101" pitchFamily="49" charset="-122"/>
            </a:endParaRPr>
          </a:p>
        </p:txBody>
      </p:sp>
    </p:spTree>
  </p:cSld>
  <p:clrMapOvr>
    <a:masterClrMapping/>
  </p:clrMapOvr>
  <p:transition spd="slow">
    <p:push dir="u"/>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25991" y="686900"/>
            <a:ext cx="2656496" cy="584775"/>
          </a:xfrm>
          <a:prstGeom prst="rect">
            <a:avLst/>
          </a:prstGeom>
        </p:spPr>
        <p:txBody>
          <a:bodyPr wrap="none">
            <a:spAutoFit/>
          </a:bodyPr>
          <a:lstStyle/>
          <a:p>
            <a:pPr algn="ctr"/>
            <a:r>
              <a:rPr lang="zh-CN" altLang="en-US" sz="3200" b="1" dirty="0" smtClean="0">
                <a:solidFill>
                  <a:schemeClr val="accent3"/>
                </a:solidFill>
                <a:latin typeface="楷体" panose="02010609060101010101" pitchFamily="49" charset="-122"/>
                <a:ea typeface="楷体" panose="02010609060101010101" pitchFamily="49" charset="-122"/>
              </a:rPr>
              <a:t>双向聚类</a:t>
            </a:r>
            <a:r>
              <a:rPr lang="zh-CN" altLang="en-US" sz="3200" b="1" dirty="0">
                <a:solidFill>
                  <a:schemeClr val="accent3"/>
                </a:solidFill>
                <a:latin typeface="楷体" panose="02010609060101010101" pitchFamily="49" charset="-122"/>
                <a:ea typeface="楷体" panose="02010609060101010101" pitchFamily="49" charset="-122"/>
              </a:rPr>
              <a:t>方法</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4" name="TextBox 1"/>
          <p:cNvSpPr txBox="1"/>
          <p:nvPr/>
        </p:nvSpPr>
        <p:spPr>
          <a:xfrm>
            <a:off x="0" y="1271675"/>
            <a:ext cx="11715994" cy="4862870"/>
          </a:xfrm>
          <a:prstGeom prst="rect">
            <a:avLst/>
          </a:prstGeom>
          <a:noFill/>
        </p:spPr>
        <p:txBody>
          <a:bodyPr wrap="square" rtlCol="0">
            <a:spAutoFit/>
          </a:bodyPr>
          <a:lstStyle/>
          <a:p>
            <a:pPr marL="457200" indent="-457200">
              <a:lnSpc>
                <a:spcPts val="4000"/>
              </a:lnSpc>
              <a:spcAft>
                <a:spcPts val="1200"/>
              </a:spcAft>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rPr>
              <a:t>传统的聚类方法可大致分为两种模式：一种是对样本进行聚类（如根据销售</a:t>
            </a:r>
            <a:r>
              <a:rPr lang="zh-CN" altLang="en-US" sz="2400" dirty="0" smtClean="0">
                <a:latin typeface="楷体" panose="02010609060101010101" pitchFamily="49" charset="-122"/>
                <a:ea typeface="楷体" panose="02010609060101010101" pitchFamily="49" charset="-122"/>
              </a:rPr>
              <a:t>数据</a:t>
            </a:r>
            <a:r>
              <a:rPr lang="zh-CN" altLang="en-US" sz="2400" dirty="0">
                <a:latin typeface="楷体" panose="02010609060101010101" pitchFamily="49" charset="-122"/>
                <a:ea typeface="楷体" panose="02010609060101010101" pitchFamily="49" charset="-122"/>
              </a:rPr>
              <a:t>对客户类型聚类分析）；另一种是对特征或者变量进行聚类（如分析影响青少年</a:t>
            </a:r>
            <a:r>
              <a:rPr lang="zh-CN" altLang="en-US" sz="2400" dirty="0" smtClean="0">
                <a:latin typeface="楷体" panose="02010609060101010101" pitchFamily="49" charset="-122"/>
                <a:ea typeface="楷体" panose="02010609060101010101" pitchFamily="49" charset="-122"/>
              </a:rPr>
              <a:t>成长</a:t>
            </a:r>
            <a:r>
              <a:rPr lang="zh-CN" altLang="en-US" sz="2400" dirty="0">
                <a:latin typeface="楷体" panose="02010609060101010101" pitchFamily="49" charset="-122"/>
                <a:ea typeface="楷体" panose="02010609060101010101" pitchFamily="49" charset="-122"/>
              </a:rPr>
              <a:t>的因素等，分为积极因素、消极因素等）。这两种模式均是对单一方向（样本或者</a:t>
            </a:r>
            <a:r>
              <a:rPr lang="zh-CN" altLang="en-US" sz="2400" dirty="0" smtClean="0">
                <a:latin typeface="楷体" panose="02010609060101010101" pitchFamily="49" charset="-122"/>
                <a:ea typeface="楷体" panose="02010609060101010101" pitchFamily="49" charset="-122"/>
              </a:rPr>
              <a:t>特征</a:t>
            </a:r>
            <a:r>
              <a:rPr lang="zh-CN" altLang="en-US" sz="2400" dirty="0">
                <a:latin typeface="楷体" panose="02010609060101010101" pitchFamily="49" charset="-122"/>
                <a:ea typeface="楷体" panose="02010609060101010101" pitchFamily="49" charset="-122"/>
              </a:rPr>
              <a:t>）进行聚类，通常被称为单向聚类</a:t>
            </a:r>
            <a:r>
              <a:rPr lang="zh-CN" altLang="en-US" sz="2400" dirty="0" smtClean="0">
                <a:latin typeface="楷体" panose="02010609060101010101" pitchFamily="49" charset="-122"/>
                <a:ea typeface="楷体" panose="02010609060101010101" pitchFamily="49" charset="-122"/>
              </a:rPr>
              <a:t>。</a:t>
            </a:r>
            <a:endParaRPr lang="en-US" altLang="zh-CN" sz="2400" dirty="0" smtClean="0">
              <a:latin typeface="楷体" panose="02010609060101010101" pitchFamily="49" charset="-122"/>
              <a:ea typeface="楷体" panose="02010609060101010101" pitchFamily="49" charset="-122"/>
            </a:endParaRPr>
          </a:p>
          <a:p>
            <a:pPr marL="457200" indent="-457200">
              <a:lnSpc>
                <a:spcPts val="4000"/>
              </a:lnSpc>
              <a:spcAft>
                <a:spcPts val="1200"/>
              </a:spcAft>
              <a:buFont typeface="Wingdings" panose="05000000000000000000" pitchFamily="2" charset="2"/>
              <a:buChar char="Ø"/>
            </a:pPr>
            <a:r>
              <a:rPr lang="zh-CN" altLang="en-US" sz="2400" dirty="0" smtClean="0">
                <a:latin typeface="楷体" panose="02010609060101010101" pitchFamily="49" charset="-122"/>
                <a:ea typeface="楷体" panose="02010609060101010101" pitchFamily="49" charset="-122"/>
              </a:rPr>
              <a:t>尽管</a:t>
            </a:r>
            <a:r>
              <a:rPr lang="zh-CN" altLang="en-US" sz="2400" dirty="0">
                <a:latin typeface="楷体" panose="02010609060101010101" pitchFamily="49" charset="-122"/>
                <a:ea typeface="楷体" panose="02010609060101010101" pitchFamily="49" charset="-122"/>
              </a:rPr>
              <a:t>单向聚类可以解决多数实际问题，仍然存在一些特殊场景并不适合采用</a:t>
            </a:r>
            <a:r>
              <a:rPr lang="zh-CN" altLang="en-US" sz="2400" dirty="0" smtClean="0">
                <a:latin typeface="楷体" panose="02010609060101010101" pitchFamily="49" charset="-122"/>
                <a:ea typeface="楷体" panose="02010609060101010101" pitchFamily="49" charset="-122"/>
              </a:rPr>
              <a:t>单向</a:t>
            </a:r>
            <a:r>
              <a:rPr lang="zh-CN" altLang="en-US" sz="2400" dirty="0">
                <a:latin typeface="楷体" panose="02010609060101010101" pitchFamily="49" charset="-122"/>
                <a:ea typeface="楷体" panose="02010609060101010101" pitchFamily="49" charset="-122"/>
              </a:rPr>
              <a:t>聚类进行分析，例如利用患某种疾病的病人基因数据对病人进行划分，通常</a:t>
            </a:r>
            <a:r>
              <a:rPr lang="zh-CN" altLang="en-US" sz="2400" dirty="0" smtClean="0">
                <a:latin typeface="楷体" panose="02010609060101010101" pitchFamily="49" charset="-122"/>
                <a:ea typeface="楷体" panose="02010609060101010101" pitchFamily="49" charset="-122"/>
              </a:rPr>
              <a:t>只有少量</a:t>
            </a:r>
            <a:r>
              <a:rPr lang="zh-CN" altLang="en-US" sz="2400" dirty="0">
                <a:latin typeface="楷体" panose="02010609060101010101" pitchFamily="49" charset="-122"/>
                <a:ea typeface="楷体" panose="02010609060101010101" pitchFamily="49" charset="-122"/>
              </a:rPr>
              <a:t>基因对该病产生影响，并且不同的基因组合对疾病的影响也不尽相同，由于</a:t>
            </a:r>
            <a:r>
              <a:rPr lang="zh-CN" altLang="en-US" sz="2400" dirty="0" smtClean="0">
                <a:latin typeface="楷体" panose="02010609060101010101" pitchFamily="49" charset="-122"/>
                <a:ea typeface="楷体" panose="02010609060101010101" pitchFamily="49" charset="-122"/>
              </a:rPr>
              <a:t>需要</a:t>
            </a:r>
            <a:r>
              <a:rPr lang="zh-CN" altLang="en-US" sz="2400" dirty="0">
                <a:latin typeface="楷体" panose="02010609060101010101" pitchFamily="49" charset="-122"/>
                <a:ea typeface="楷体" panose="02010609060101010101" pitchFamily="49" charset="-122"/>
              </a:rPr>
              <a:t>同时考虑样本和特征之间的关系，捕捉局部性质，单向聚类在利用所有基因</a:t>
            </a:r>
            <a:r>
              <a:rPr lang="zh-CN" altLang="en-US" sz="2400" dirty="0" smtClean="0">
                <a:latin typeface="楷体" panose="02010609060101010101" pitchFamily="49" charset="-122"/>
                <a:ea typeface="楷体" panose="02010609060101010101" pitchFamily="49" charset="-122"/>
              </a:rPr>
              <a:t>进行聚类分析</a:t>
            </a:r>
            <a:r>
              <a:rPr lang="zh-CN" altLang="en-US" sz="2400" dirty="0">
                <a:latin typeface="楷体" panose="02010609060101010101" pitchFamily="49" charset="-122"/>
                <a:ea typeface="楷体" panose="02010609060101010101" pitchFamily="49" charset="-122"/>
              </a:rPr>
              <a:t>时效果不佳，因此利用双向聚类方法解决此类问题得到较多的研究</a:t>
            </a:r>
            <a:r>
              <a:rPr lang="zh-CN" altLang="en-US" sz="2400" dirty="0" smtClean="0">
                <a:latin typeface="楷体" panose="02010609060101010101" pitchFamily="49" charset="-122"/>
                <a:ea typeface="楷体" panose="02010609060101010101" pitchFamily="49" charset="-122"/>
              </a:rPr>
              <a:t>。</a:t>
            </a:r>
            <a:endParaRPr lang="zh-CN" altLang="en-US" sz="2400" dirty="0">
              <a:latin typeface="楷体" panose="02010609060101010101" pitchFamily="49" charset="-122"/>
              <a:ea typeface="楷体" panose="02010609060101010101" pitchFamily="49" charset="-122"/>
            </a:endParaRPr>
          </a:p>
        </p:txBody>
      </p:sp>
    </p:spTree>
  </p:cSld>
  <p:clrMapOvr>
    <a:masterClrMapping/>
  </p:clrMapOvr>
  <p:transition spd="slow">
    <p:push dir="u"/>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25991" y="686900"/>
            <a:ext cx="2656496" cy="584775"/>
          </a:xfrm>
          <a:prstGeom prst="rect">
            <a:avLst/>
          </a:prstGeom>
        </p:spPr>
        <p:txBody>
          <a:bodyPr wrap="none">
            <a:spAutoFit/>
          </a:bodyPr>
          <a:lstStyle/>
          <a:p>
            <a:pPr algn="ctr"/>
            <a:r>
              <a:rPr lang="zh-CN" altLang="en-US" sz="3200" b="1" dirty="0" smtClean="0">
                <a:solidFill>
                  <a:schemeClr val="accent3"/>
                </a:solidFill>
                <a:latin typeface="楷体" panose="02010609060101010101" pitchFamily="49" charset="-122"/>
                <a:ea typeface="楷体" panose="02010609060101010101" pitchFamily="49" charset="-122"/>
              </a:rPr>
              <a:t>双向聚类</a:t>
            </a:r>
            <a:r>
              <a:rPr lang="zh-CN" altLang="en-US" sz="3200" b="1" dirty="0">
                <a:solidFill>
                  <a:schemeClr val="accent3"/>
                </a:solidFill>
                <a:latin typeface="楷体" panose="02010609060101010101" pitchFamily="49" charset="-122"/>
                <a:ea typeface="楷体" panose="02010609060101010101" pitchFamily="49" charset="-122"/>
              </a:rPr>
              <a:t>方法</a:t>
            </a:r>
            <a:endParaRPr lang="en-US" altLang="zh-CN" sz="3200" b="1" dirty="0">
              <a:solidFill>
                <a:schemeClr val="accent3"/>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4" name="TextBox 1"/>
              <p:cNvSpPr txBox="1"/>
              <p:nvPr/>
            </p:nvSpPr>
            <p:spPr>
              <a:xfrm>
                <a:off x="0" y="1271675"/>
                <a:ext cx="11715994" cy="3323987"/>
              </a:xfrm>
              <a:prstGeom prst="rect">
                <a:avLst/>
              </a:prstGeom>
              <a:noFill/>
            </p:spPr>
            <p:txBody>
              <a:bodyPr wrap="square" rtlCol="0">
                <a:spAutoFit/>
              </a:bodyPr>
              <a:lstStyle/>
              <a:p>
                <a:pPr marL="457200" indent="-457200">
                  <a:lnSpc>
                    <a:spcPts val="4000"/>
                  </a:lnSpc>
                  <a:spcAft>
                    <a:spcPts val="1200"/>
                  </a:spcAft>
                  <a:buFont typeface="Wingdings" panose="05000000000000000000" pitchFamily="2" charset="2"/>
                  <a:buChar char="Ø"/>
                </a:pPr>
                <a:r>
                  <a:rPr lang="zh-CN" altLang="en-US" sz="2400" dirty="0" smtClean="0">
                    <a:latin typeface="楷体" panose="02010609060101010101" pitchFamily="49" charset="-122"/>
                    <a:ea typeface="楷体" panose="02010609060101010101" pitchFamily="49" charset="-122"/>
                  </a:rPr>
                  <a:t>近年来</a:t>
                </a:r>
                <a:r>
                  <a:rPr lang="zh-CN" altLang="en-US" sz="2400" dirty="0">
                    <a:latin typeface="楷体" panose="02010609060101010101" pitchFamily="49" charset="-122"/>
                    <a:ea typeface="楷体" panose="02010609060101010101" pitchFamily="49" charset="-122"/>
                  </a:rPr>
                  <a:t>双向聚类方法被广泛应用于基因表达分析、文本数据挖掘等领域，下面介绍一</a:t>
                </a:r>
                <a:r>
                  <a:rPr lang="zh-CN" altLang="en-US" sz="2400" dirty="0" smtClean="0">
                    <a:latin typeface="楷体" panose="02010609060101010101" pitchFamily="49" charset="-122"/>
                    <a:ea typeface="楷体" panose="02010609060101010101" pitchFamily="49" charset="-122"/>
                  </a:rPr>
                  <a:t>种双向</a:t>
                </a:r>
                <a:r>
                  <a:rPr lang="zh-CN" altLang="en-US" sz="2400" dirty="0">
                    <a:latin typeface="楷体" panose="02010609060101010101" pitchFamily="49" charset="-122"/>
                    <a:ea typeface="楷体" panose="02010609060101010101" pitchFamily="49" charset="-122"/>
                  </a:rPr>
                  <a:t>聚类方法</a:t>
                </a:r>
                <a:r>
                  <a:rPr lang="en-US" altLang="zh-CN" sz="2400" dirty="0">
                    <a:latin typeface="楷体" panose="02010609060101010101" pitchFamily="49" charset="-122"/>
                    <a:ea typeface="楷体" panose="02010609060101010101" pitchFamily="49" charset="-122"/>
                  </a:rPr>
                  <a:t>——</a:t>
                </a:r>
                <a:r>
                  <a:rPr lang="zh-CN" altLang="en-US" sz="2400" dirty="0">
                    <a:solidFill>
                      <a:srgbClr val="269FD3"/>
                    </a:solidFill>
                    <a:latin typeface="楷体" panose="02010609060101010101" pitchFamily="49" charset="-122"/>
                    <a:ea typeface="楷体" panose="02010609060101010101" pitchFamily="49" charset="-122"/>
                  </a:rPr>
                  <a:t>稀疏双向 </a:t>
                </a:r>
                <a:r>
                  <a:rPr lang="en-US" altLang="zh-CN" sz="2400" dirty="0">
                    <a:solidFill>
                      <a:srgbClr val="269FD3"/>
                    </a:solidFill>
                    <a:latin typeface="楷体" panose="02010609060101010101" pitchFamily="49" charset="-122"/>
                    <a:ea typeface="楷体" panose="02010609060101010101" pitchFamily="49" charset="-122"/>
                  </a:rPr>
                  <a:t>K </a:t>
                </a:r>
                <a:r>
                  <a:rPr lang="zh-CN" altLang="en-US" sz="2400" dirty="0">
                    <a:solidFill>
                      <a:srgbClr val="269FD3"/>
                    </a:solidFill>
                    <a:latin typeface="楷体" panose="02010609060101010101" pitchFamily="49" charset="-122"/>
                    <a:ea typeface="楷体" panose="02010609060101010101" pitchFamily="49" charset="-122"/>
                  </a:rPr>
                  <a:t>均值聚类</a:t>
                </a:r>
                <a:r>
                  <a:rPr lang="zh-CN" altLang="en-US" sz="2400" dirty="0" smtClean="0">
                    <a:latin typeface="楷体" panose="02010609060101010101" pitchFamily="49" charset="-122"/>
                    <a:ea typeface="楷体" panose="02010609060101010101" pitchFamily="49" charset="-122"/>
                  </a:rPr>
                  <a:t>。稀疏</a:t>
                </a:r>
                <a:r>
                  <a:rPr lang="zh-CN" altLang="en-US" sz="2400" dirty="0">
                    <a:latin typeface="楷体" panose="02010609060101010101" pitchFamily="49" charset="-122"/>
                    <a:ea typeface="楷体" panose="02010609060101010101" pitchFamily="49" charset="-122"/>
                  </a:rPr>
                  <a:t>双向聚类的目标是从原始数据集中根据矩阵元素的相似性提取具有特定</a:t>
                </a:r>
                <a:r>
                  <a:rPr lang="zh-CN" altLang="en-US" sz="2400" dirty="0" smtClean="0">
                    <a:latin typeface="楷体" panose="02010609060101010101" pitchFamily="49" charset="-122"/>
                    <a:ea typeface="楷体" panose="02010609060101010101" pitchFamily="49" charset="-122"/>
                  </a:rPr>
                  <a:t>结构</a:t>
                </a:r>
                <a:r>
                  <a:rPr lang="zh-CN" altLang="en-US" sz="2400" dirty="0">
                    <a:latin typeface="楷体" panose="02010609060101010101" pitchFamily="49" charset="-122"/>
                    <a:ea typeface="楷体" panose="02010609060101010101" pitchFamily="49" charset="-122"/>
                  </a:rPr>
                  <a:t>的</a:t>
                </a:r>
                <a:r>
                  <a:rPr lang="zh-CN" altLang="en-US" sz="2400" dirty="0" smtClean="0">
                    <a:latin typeface="楷体" panose="02010609060101010101" pitchFamily="49" charset="-122"/>
                    <a:ea typeface="楷体" panose="02010609060101010101" pitchFamily="49" charset="-122"/>
                  </a:rPr>
                  <a:t>子矩阵</a:t>
                </a:r>
                <a:r>
                  <a:rPr lang="en-US" altLang="zh-CN" sz="2400" dirty="0" smtClean="0">
                    <a:latin typeface="楷体" panose="02010609060101010101" pitchFamily="49" charset="-122"/>
                    <a:ea typeface="楷体" panose="02010609060101010101" pitchFamily="49" charset="-122"/>
                  </a:rPr>
                  <a:t>,</a:t>
                </a:r>
                <a:r>
                  <a:rPr lang="zh-CN" altLang="en-US" sz="2400" dirty="0" smtClean="0">
                    <a:latin typeface="楷体" panose="02010609060101010101" pitchFamily="49" charset="-122"/>
                    <a:ea typeface="楷体" panose="02010609060101010101" pitchFamily="49" charset="-122"/>
                  </a:rPr>
                  <a:t>下面</a:t>
                </a:r>
                <a:r>
                  <a:rPr lang="zh-CN" altLang="en-US" sz="2400" dirty="0">
                    <a:latin typeface="楷体" panose="02010609060101010101" pitchFamily="49" charset="-122"/>
                    <a:ea typeface="楷体" panose="02010609060101010101" pitchFamily="49" charset="-122"/>
                  </a:rPr>
                  <a:t>介绍几种常见的类型</a:t>
                </a:r>
                <a:r>
                  <a:rPr lang="en-US" altLang="zh-CN" sz="2400" dirty="0" smtClean="0">
                    <a:latin typeface="楷体" panose="02010609060101010101" pitchFamily="49" charset="-122"/>
                    <a:ea typeface="楷体" panose="02010609060101010101" pitchFamily="49" charset="-122"/>
                  </a:rPr>
                  <a:t>:</a:t>
                </a:r>
                <a:endParaRPr lang="en-US" altLang="zh-CN" sz="2400" dirty="0" smtClean="0">
                  <a:latin typeface="楷体" panose="02010609060101010101" pitchFamily="49" charset="-122"/>
                  <a:ea typeface="楷体" panose="02010609060101010101" pitchFamily="49" charset="-122"/>
                </a:endParaRPr>
              </a:p>
              <a:p>
                <a:pPr marL="457200" indent="-457200">
                  <a:lnSpc>
                    <a:spcPts val="4000"/>
                  </a:lnSpc>
                  <a:spcAft>
                    <a:spcPts val="1200"/>
                  </a:spcAft>
                  <a:buFont typeface="Wingdings" panose="05000000000000000000" pitchFamily="2" charset="2"/>
                  <a:buChar char="Ø"/>
                </a:pPr>
                <a:r>
                  <a:rPr lang="zh-CN" altLang="en-US" sz="2400" b="1" dirty="0">
                    <a:latin typeface="楷体" panose="02010609060101010101" pitchFamily="49" charset="-122"/>
                    <a:ea typeface="楷体" panose="02010609060101010101" pitchFamily="49" charset="-122"/>
                  </a:rPr>
                  <a:t>全局常数型</a:t>
                </a: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子矩阵中的所有元素是同一常数，即对于子矩阵 </a:t>
                </a:r>
                <a:r>
                  <a:rPr lang="en-US" altLang="zh-CN" sz="2400" dirty="0" smtClean="0">
                    <a:latin typeface="楷体" panose="02010609060101010101" pitchFamily="49" charset="-122"/>
                    <a:ea typeface="楷体" panose="02010609060101010101" pitchFamily="49" charset="-122"/>
                  </a:rPr>
                  <a:t>B=(</a:t>
                </a:r>
                <a14:m>
                  <m:oMath xmlns:m="http://schemas.openxmlformats.org/officeDocument/2006/math">
                    <m:sSub>
                      <m:sSubPr>
                        <m:ctrlPr>
                          <a:rPr lang="en-US" altLang="zh-CN" sz="2400" i="1" smtClean="0">
                            <a:latin typeface="Cambria Math" panose="02040503050406030204" pitchFamily="18" charset="0"/>
                            <a:ea typeface="楷体" panose="02010609060101010101" pitchFamily="49" charset="-122"/>
                          </a:rPr>
                        </m:ctrlPr>
                      </m:sSubPr>
                      <m:e>
                        <m:r>
                          <a:rPr lang="en-US" altLang="zh-CN" sz="2400" b="0" i="1" smtClean="0">
                            <a:latin typeface="Cambria Math" panose="02040503050406030204" pitchFamily="18" charset="0"/>
                            <a:ea typeface="楷体" panose="02010609060101010101" pitchFamily="49" charset="-122"/>
                          </a:rPr>
                          <m:t>𝑏</m:t>
                        </m:r>
                      </m:e>
                      <m:sub>
                        <m:r>
                          <m:rPr>
                            <m:sty m:val="p"/>
                          </m:rPr>
                          <a:rPr lang="en-US" altLang="zh-CN" sz="2400" i="1">
                            <a:latin typeface="Cambria Math" panose="02040503050406030204" pitchFamily="18" charset="0"/>
                            <a:ea typeface="楷体" panose="02010609060101010101" pitchFamily="49" charset="-122"/>
                          </a:rPr>
                          <m:t>tr</m:t>
                        </m:r>
                      </m:sub>
                    </m:sSub>
                  </m:oMath>
                </a14:m>
                <a:r>
                  <a:rPr lang="en-US" altLang="zh-CN" sz="2400" dirty="0" smtClean="0">
                    <a:latin typeface="楷体" panose="02010609060101010101" pitchFamily="49" charset="-122"/>
                    <a:ea typeface="楷体" panose="02010609060101010101" pitchFamily="49" charset="-122"/>
                  </a:rPr>
                  <a:t>),</a:t>
                </a:r>
                <a:r>
                  <a:rPr lang="zh-CN" altLang="en-US" sz="2400" dirty="0" smtClean="0">
                    <a:latin typeface="楷体" panose="02010609060101010101" pitchFamily="49" charset="-122"/>
                    <a:ea typeface="楷体" panose="02010609060101010101" pitchFamily="49" charset="-122"/>
                  </a:rPr>
                  <a:t>其中</a:t>
                </a:r>
                <a:r>
                  <a:rPr lang="en-US" altLang="zh-CN" sz="2400" dirty="0" smtClean="0">
                    <a:latin typeface="楷体" panose="02010609060101010101" pitchFamily="49" charset="-122"/>
                    <a:ea typeface="楷体" panose="02010609060101010101" pitchFamily="49" charset="-122"/>
                  </a:rPr>
                  <a:t>1≤t ≤T,1≤r≤R,</a:t>
                </a:r>
                <a:r>
                  <a:rPr lang="zh-CN" altLang="en-US" sz="2400" dirty="0" smtClean="0">
                    <a:latin typeface="楷体" panose="02010609060101010101" pitchFamily="49" charset="-122"/>
                    <a:ea typeface="楷体" panose="02010609060101010101" pitchFamily="49" charset="-122"/>
                  </a:rPr>
                  <a:t>满足</a:t>
                </a:r>
                <a:r>
                  <a:rPr lang="en-US" altLang="zh-CN" sz="2400" dirty="0" smtClean="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其中</a:t>
                </a:r>
                <a14:m>
                  <m:oMath xmlns:m="http://schemas.openxmlformats.org/officeDocument/2006/math">
                    <m:sSub>
                      <m:sSubPr>
                        <m:ctrlPr>
                          <a:rPr lang="en-US" altLang="zh-CN" sz="2400" i="1">
                            <a:solidFill>
                              <a:srgbClr val="000000"/>
                            </a:solidFill>
                            <a:latin typeface="Cambria Math" panose="02040503050406030204" pitchFamily="18" charset="0"/>
                            <a:ea typeface="楷体" panose="02010609060101010101" pitchFamily="49" charset="-122"/>
                          </a:rPr>
                        </m:ctrlPr>
                      </m:sSubPr>
                      <m:e>
                        <m:r>
                          <a:rPr lang="en-US" altLang="zh-CN" sz="2400" b="0" i="1" smtClean="0">
                            <a:solidFill>
                              <a:srgbClr val="000000"/>
                            </a:solidFill>
                            <a:latin typeface="Cambria Math" panose="02040503050406030204" pitchFamily="18" charset="0"/>
                            <a:ea typeface="楷体" panose="02010609060101010101" pitchFamily="49" charset="-122"/>
                          </a:rPr>
                          <m:t>𝐵</m:t>
                        </m:r>
                      </m:e>
                      <m:sub>
                        <m:r>
                          <m:rPr>
                            <m:sty m:val="p"/>
                          </m:rPr>
                          <a:rPr lang="en-US" altLang="zh-CN" sz="2400" i="1">
                            <a:solidFill>
                              <a:srgbClr val="000000"/>
                            </a:solidFill>
                            <a:latin typeface="Cambria Math" panose="02040503050406030204" pitchFamily="18" charset="0"/>
                            <a:ea typeface="楷体" panose="02010609060101010101" pitchFamily="49" charset="-122"/>
                          </a:rPr>
                          <m:t>tr</m:t>
                        </m:r>
                      </m:sub>
                    </m:sSub>
                    <m:r>
                      <a:rPr lang="en-US" altLang="zh-CN" sz="2400" b="0" i="1" smtClean="0">
                        <a:solidFill>
                          <a:srgbClr val="000000"/>
                        </a:solidFill>
                        <a:latin typeface="Cambria Math" panose="02040503050406030204" pitchFamily="18" charset="0"/>
                        <a:ea typeface="楷体" panose="02010609060101010101" pitchFamily="49" charset="-122"/>
                      </a:rPr>
                      <m:t>=</m:t>
                    </m:r>
                    <m:r>
                      <a:rPr lang="en-US" altLang="zh-CN" sz="2400" b="0" i="1" smtClean="0">
                        <a:solidFill>
                          <a:srgbClr val="000000"/>
                        </a:solidFill>
                        <a:latin typeface="Cambria Math" panose="02040503050406030204" pitchFamily="18" charset="0"/>
                        <a:ea typeface="楷体" panose="02010609060101010101" pitchFamily="49" charset="-122"/>
                      </a:rPr>
                      <m:t>𝑐</m:t>
                    </m:r>
                  </m:oMath>
                </a14:m>
                <a:r>
                  <a:rPr lang="zh-CN" altLang="en-US" sz="2400" dirty="0" smtClean="0">
                    <a:latin typeface="楷体" panose="02010609060101010101" pitchFamily="49" charset="-122"/>
                    <a:ea typeface="楷体" panose="02010609060101010101" pitchFamily="49" charset="-122"/>
                  </a:rPr>
                  <a:t>是常数</a:t>
                </a:r>
                <a:r>
                  <a:rPr lang="en-US" altLang="zh-CN" sz="2400" dirty="0" smtClean="0">
                    <a:latin typeface="楷体" panose="02010609060101010101" pitchFamily="49" charset="-122"/>
                    <a:ea typeface="楷体" panose="02010609060101010101" pitchFamily="49" charset="-122"/>
                  </a:rPr>
                  <a:t>,</a:t>
                </a:r>
                <a:r>
                  <a:rPr lang="zh-CN" altLang="en-US" sz="2400" dirty="0" smtClean="0">
                    <a:latin typeface="楷体" panose="02010609060101010101" pitchFamily="49" charset="-122"/>
                    <a:ea typeface="楷体" panose="02010609060101010101" pitchFamily="49" charset="-122"/>
                  </a:rPr>
                  <a:t>如</a:t>
                </a:r>
                <a:r>
                  <a:rPr lang="zh-CN" altLang="en-US" sz="2400" dirty="0">
                    <a:latin typeface="楷体" panose="02010609060101010101" pitchFamily="49" charset="-122"/>
                    <a:ea typeface="楷体" panose="02010609060101010101" pitchFamily="49" charset="-122"/>
                  </a:rPr>
                  <a:t>图</a:t>
                </a:r>
                <a:r>
                  <a:rPr lang="en-US" altLang="zh-CN" sz="2400" dirty="0">
                    <a:latin typeface="楷体" panose="02010609060101010101" pitchFamily="49" charset="-122"/>
                    <a:ea typeface="楷体" panose="02010609060101010101" pitchFamily="49" charset="-122"/>
                  </a:rPr>
                  <a:t>1.6(a</a:t>
                </a:r>
                <a:r>
                  <a:rPr lang="en-US" altLang="zh-CN" sz="2400" dirty="0" smtClean="0">
                    <a:latin typeface="楷体" panose="02010609060101010101" pitchFamily="49" charset="-122"/>
                    <a:ea typeface="楷体" panose="02010609060101010101" pitchFamily="49" charset="-122"/>
                  </a:rPr>
                  <a:t>).</a:t>
                </a:r>
                <a:r>
                  <a:rPr lang="zh-CN" altLang="en-US" sz="2400" dirty="0" smtClean="0">
                    <a:latin typeface="楷体" panose="02010609060101010101" pitchFamily="49" charset="-122"/>
                    <a:ea typeface="楷体" panose="02010609060101010101" pitchFamily="49" charset="-122"/>
                  </a:rPr>
                  <a:t>实际</a:t>
                </a:r>
                <a:r>
                  <a:rPr lang="zh-CN" altLang="en-US" sz="2400" dirty="0">
                    <a:latin typeface="楷体" panose="02010609060101010101" pitchFamily="49" charset="-122"/>
                    <a:ea typeface="楷体" panose="02010609060101010101" pitchFamily="49" charset="-122"/>
                  </a:rPr>
                  <a:t>场景中</a:t>
                </a:r>
                <a:r>
                  <a:rPr lang="zh-CN" altLang="en-US" sz="2400" dirty="0" smtClean="0">
                    <a:latin typeface="楷体" panose="02010609060101010101" pitchFamily="49" charset="-122"/>
                    <a:ea typeface="楷体" panose="02010609060101010101" pitchFamily="49" charset="-122"/>
                  </a:rPr>
                  <a:t>由于噪声</a:t>
                </a:r>
                <a:r>
                  <a:rPr lang="zh-CN" altLang="en-US" sz="2400" dirty="0">
                    <a:latin typeface="楷体" panose="02010609060101010101" pitchFamily="49" charset="-122"/>
                    <a:ea typeface="楷体" panose="02010609060101010101" pitchFamily="49" charset="-122"/>
                  </a:rPr>
                  <a:t>的存在，通常要求子矩阵在</a:t>
                </a:r>
                <a:r>
                  <a:rPr lang="zh-CN" altLang="en-US" sz="2400" dirty="0" smtClean="0">
                    <a:latin typeface="楷体" panose="02010609060101010101" pitchFamily="49" charset="-122"/>
                    <a:ea typeface="楷体" panose="02010609060101010101" pitchFamily="49" charset="-122"/>
                  </a:rPr>
                  <a:t>阈值</a:t>
                </a:r>
                <a:r>
                  <a:rPr lang="en-US" altLang="zh-CN" sz="2400" dirty="0" smtClean="0">
                    <a:latin typeface="楷体" panose="02010609060101010101" pitchFamily="49" charset="-122"/>
                    <a:ea typeface="楷体" panose="02010609060101010101" pitchFamily="49" charset="-122"/>
                  </a:rPr>
                  <a:t>ϵ</a:t>
                </a:r>
                <a:r>
                  <a:rPr lang="zh-CN" altLang="en-US" sz="2400" dirty="0" smtClean="0">
                    <a:latin typeface="楷体" panose="02010609060101010101" pitchFamily="49" charset="-122"/>
                    <a:ea typeface="楷体" panose="02010609060101010101" pitchFamily="49" charset="-122"/>
                  </a:rPr>
                  <a:t>范围</a:t>
                </a:r>
                <a:r>
                  <a:rPr lang="zh-CN" altLang="en-US" sz="2400" dirty="0">
                    <a:latin typeface="楷体" panose="02010609060101010101" pitchFamily="49" charset="-122"/>
                    <a:ea typeface="楷体" panose="02010609060101010101" pitchFamily="49" charset="-122"/>
                  </a:rPr>
                  <a:t>内满足元素为常数</a:t>
                </a:r>
                <a:r>
                  <a:rPr lang="zh-CN" altLang="en-US" sz="2400" dirty="0" smtClean="0">
                    <a:latin typeface="楷体" panose="02010609060101010101" pitchFamily="49" charset="-122"/>
                    <a:ea typeface="楷体" panose="02010609060101010101" pitchFamily="49" charset="-122"/>
                  </a:rPr>
                  <a:t>。</a:t>
                </a:r>
                <a:endParaRPr lang="en-US" altLang="zh-CN" sz="2400" dirty="0" smtClean="0">
                  <a:latin typeface="楷体" panose="02010609060101010101" pitchFamily="49" charset="-122"/>
                  <a:ea typeface="楷体" panose="02010609060101010101" pitchFamily="49" charset="-122"/>
                </a:endParaRPr>
              </a:p>
            </p:txBody>
          </p:sp>
        </mc:Choice>
        <mc:Fallback>
          <p:sp>
            <p:nvSpPr>
              <p:cNvPr id="4" name="TextBox 1"/>
              <p:cNvSpPr txBox="1">
                <a:spLocks noRot="1" noChangeAspect="1" noMove="1" noResize="1" noEditPoints="1" noAdjustHandles="1" noChangeArrowheads="1" noChangeShapeType="1" noTextEdit="1"/>
              </p:cNvSpPr>
              <p:nvPr/>
            </p:nvSpPr>
            <p:spPr>
              <a:xfrm>
                <a:off x="0" y="1271675"/>
                <a:ext cx="11715994" cy="3323987"/>
              </a:xfrm>
              <a:prstGeom prst="rect">
                <a:avLst/>
              </a:prstGeom>
              <a:blipFill rotWithShape="1">
                <a:blip r:embed="rId1"/>
                <a:stretch>
                  <a:fillRect t="-12" r="2" b="5"/>
                </a:stretch>
              </a:blipFill>
            </p:spPr>
            <p:txBody>
              <a:bodyPr/>
              <a:lstStyle/>
              <a:p>
                <a:r>
                  <a:rPr lang="zh-CN" altLang="en-US">
                    <a:noFill/>
                  </a:rPr>
                  <a:t> </a:t>
                </a:r>
              </a:p>
            </p:txBody>
          </p:sp>
        </mc:Fallback>
      </mc:AlternateContent>
      <p:pic>
        <p:nvPicPr>
          <p:cNvPr id="2" name="图片 1"/>
          <p:cNvPicPr>
            <a:picLocks noChangeAspect="1"/>
          </p:cNvPicPr>
          <p:nvPr/>
        </p:nvPicPr>
        <p:blipFill rotWithShape="1">
          <a:blip r:embed="rId2"/>
          <a:srcRect l="8610" t="8448" r="9332" b="4357"/>
          <a:stretch>
            <a:fillRect/>
          </a:stretch>
        </p:blipFill>
        <p:spPr>
          <a:xfrm>
            <a:off x="7741920" y="3912309"/>
            <a:ext cx="2966720" cy="2536255"/>
          </a:xfrm>
          <a:prstGeom prst="rect">
            <a:avLst/>
          </a:prstGeom>
        </p:spPr>
      </p:pic>
    </p:spTree>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2</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339099" y="4040257"/>
            <a:ext cx="7068457" cy="1798698"/>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 </a:t>
            </a:r>
            <a:r>
              <a:rPr lang="zh-CN" altLang="en-US" sz="2400" b="1" dirty="0">
                <a:solidFill>
                  <a:schemeClr val="accent3"/>
                </a:solidFill>
                <a:latin typeface="楷体" panose="02010609060101010101" pitchFamily="49" charset="-122"/>
                <a:ea typeface="楷体" panose="02010609060101010101" pitchFamily="49" charset="-122"/>
              </a:rPr>
              <a:t> </a:t>
            </a:r>
            <a:r>
              <a:rPr lang="zh-CN" altLang="en-US" sz="8000" b="1" dirty="0" smtClean="0">
                <a:solidFill>
                  <a:schemeClr val="accent3"/>
                </a:solidFill>
                <a:latin typeface="楷体" panose="02010609060101010101" pitchFamily="49" charset="-122"/>
                <a:ea typeface="楷体" panose="02010609060101010101" pitchFamily="49" charset="-122"/>
              </a:rPr>
              <a:t>相似度</a:t>
            </a:r>
            <a:endParaRPr lang="en-US" altLang="zh-CN" sz="8000" b="1" dirty="0" smtClean="0">
              <a:solidFill>
                <a:schemeClr val="accent3"/>
              </a:solidFill>
              <a:latin typeface="楷体" panose="02010609060101010101" pitchFamily="49" charset="-122"/>
              <a:ea typeface="楷体" panose="02010609060101010101" pitchFamily="49" charset="-122"/>
            </a:endParaRPr>
          </a:p>
          <a:p>
            <a:pPr algn="ctr">
              <a:lnSpc>
                <a:spcPts val="7000"/>
              </a:lnSpc>
            </a:pPr>
            <a:r>
              <a:rPr lang="en-US" altLang="zh-CN" sz="3200" b="1" dirty="0" smtClean="0">
                <a:solidFill>
                  <a:schemeClr val="bg2">
                    <a:lumMod val="50000"/>
                  </a:schemeClr>
                </a:solidFill>
                <a:latin typeface="+mn-lt"/>
                <a:cs typeface="Times New Roman" panose="02020603050405020304" pitchFamily="18" charset="0"/>
              </a:rPr>
              <a:t>       </a:t>
            </a:r>
            <a:r>
              <a:rPr lang="en-US" altLang="zh-CN" sz="4000" b="1" dirty="0" smtClean="0">
                <a:solidFill>
                  <a:schemeClr val="bg2">
                    <a:lumMod val="50000"/>
                  </a:schemeClr>
                </a:solidFill>
                <a:cs typeface="Times New Roman" panose="02020603050405020304" pitchFamily="18" charset="0"/>
              </a:rPr>
              <a:t>Similarity</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25991" y="686900"/>
            <a:ext cx="2656496" cy="584775"/>
          </a:xfrm>
          <a:prstGeom prst="rect">
            <a:avLst/>
          </a:prstGeom>
        </p:spPr>
        <p:txBody>
          <a:bodyPr wrap="none">
            <a:spAutoFit/>
          </a:bodyPr>
          <a:lstStyle/>
          <a:p>
            <a:pPr algn="ctr"/>
            <a:r>
              <a:rPr lang="zh-CN" altLang="en-US" sz="3200" b="1" dirty="0" smtClean="0">
                <a:solidFill>
                  <a:schemeClr val="accent3"/>
                </a:solidFill>
                <a:latin typeface="楷体" panose="02010609060101010101" pitchFamily="49" charset="-122"/>
                <a:ea typeface="楷体" panose="02010609060101010101" pitchFamily="49" charset="-122"/>
              </a:rPr>
              <a:t>双向聚类</a:t>
            </a:r>
            <a:r>
              <a:rPr lang="zh-CN" altLang="en-US" sz="3200" b="1" dirty="0">
                <a:solidFill>
                  <a:schemeClr val="accent3"/>
                </a:solidFill>
                <a:latin typeface="楷体" panose="02010609060101010101" pitchFamily="49" charset="-122"/>
                <a:ea typeface="楷体" panose="02010609060101010101" pitchFamily="49" charset="-122"/>
              </a:rPr>
              <a:t>方法</a:t>
            </a:r>
            <a:endParaRPr lang="en-US" altLang="zh-CN" sz="3200" b="1" dirty="0">
              <a:solidFill>
                <a:schemeClr val="accent3"/>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4" name="TextBox 1"/>
              <p:cNvSpPr txBox="1"/>
              <p:nvPr/>
            </p:nvSpPr>
            <p:spPr>
              <a:xfrm>
                <a:off x="0" y="1942234"/>
                <a:ext cx="11715994" cy="1554913"/>
              </a:xfrm>
              <a:prstGeom prst="rect">
                <a:avLst/>
              </a:prstGeom>
              <a:noFill/>
            </p:spPr>
            <p:txBody>
              <a:bodyPr wrap="square" rtlCol="0">
                <a:spAutoFit/>
              </a:bodyPr>
              <a:lstStyle/>
              <a:p>
                <a:pPr marL="457200" indent="-457200">
                  <a:lnSpc>
                    <a:spcPts val="4000"/>
                  </a:lnSpc>
                  <a:spcAft>
                    <a:spcPts val="1200"/>
                  </a:spcAft>
                  <a:buFont typeface="Wingdings" panose="05000000000000000000" pitchFamily="2" charset="2"/>
                  <a:buChar char="Ø"/>
                </a:pPr>
                <a:r>
                  <a:rPr lang="zh-CN" altLang="en-US" sz="2400" b="1" dirty="0" smtClean="0">
                    <a:latin typeface="楷体" panose="02010609060101010101" pitchFamily="49" charset="-122"/>
                    <a:ea typeface="楷体" panose="02010609060101010101" pitchFamily="49" charset="-122"/>
                  </a:rPr>
                  <a:t>行</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列</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常数型</a:t>
                </a:r>
                <a:r>
                  <a:rPr lang="zh-CN" altLang="en-US" sz="2400" dirty="0">
                    <a:latin typeface="楷体" panose="02010609060101010101" pitchFamily="49" charset="-122"/>
                    <a:ea typeface="楷体" panose="02010609060101010101" pitchFamily="49" charset="-122"/>
                  </a:rPr>
                  <a:t>：子矩阵的每一行 </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或列</a:t>
                </a: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的元素为常数。以行常数为例，对于子 矩阵</a:t>
                </a:r>
                <a:r>
                  <a:rPr lang="en-US" altLang="zh-CN" sz="2400" dirty="0">
                    <a:solidFill>
                      <a:srgbClr val="000000"/>
                    </a:solidFill>
                    <a:latin typeface="楷体" panose="02010609060101010101" pitchFamily="49" charset="-122"/>
                    <a:ea typeface="楷体" panose="02010609060101010101" pitchFamily="49" charset="-122"/>
                  </a:rPr>
                  <a:t>B=(</a:t>
                </a:r>
                <a14:m>
                  <m:oMath xmlns:m="http://schemas.openxmlformats.org/officeDocument/2006/math">
                    <m:sSub>
                      <m:sSubPr>
                        <m:ctrlPr>
                          <a:rPr lang="en-US" altLang="zh-CN" sz="2400" i="1">
                            <a:solidFill>
                              <a:srgbClr val="000000"/>
                            </a:solidFill>
                            <a:latin typeface="Cambria Math" panose="02040503050406030204" pitchFamily="18" charset="0"/>
                            <a:ea typeface="楷体" panose="02010609060101010101" pitchFamily="49" charset="-122"/>
                          </a:rPr>
                        </m:ctrlPr>
                      </m:sSubPr>
                      <m:e>
                        <m:r>
                          <a:rPr lang="en-US" altLang="zh-CN" sz="2400" i="1">
                            <a:solidFill>
                              <a:srgbClr val="000000"/>
                            </a:solidFill>
                            <a:latin typeface="Cambria Math" panose="02040503050406030204" pitchFamily="18" charset="0"/>
                            <a:ea typeface="楷体" panose="02010609060101010101" pitchFamily="49" charset="-122"/>
                          </a:rPr>
                          <m:t>𝑏</m:t>
                        </m:r>
                      </m:e>
                      <m:sub>
                        <m:r>
                          <m:rPr>
                            <m:sty m:val="p"/>
                          </m:rPr>
                          <a:rPr lang="en-US" altLang="zh-CN" sz="2400" i="1">
                            <a:solidFill>
                              <a:srgbClr val="000000"/>
                            </a:solidFill>
                            <a:latin typeface="Cambria Math" panose="02040503050406030204" pitchFamily="18" charset="0"/>
                            <a:ea typeface="楷体" panose="02010609060101010101" pitchFamily="49" charset="-122"/>
                          </a:rPr>
                          <m:t>tr</m:t>
                        </m:r>
                      </m:sub>
                    </m:sSub>
                  </m:oMath>
                </a14:m>
                <a:r>
                  <a:rPr lang="en-US" altLang="zh-CN" sz="2400" dirty="0">
                    <a:solidFill>
                      <a:srgbClr val="000000"/>
                    </a:solidFill>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其中</a:t>
                </a:r>
                <a:r>
                  <a:rPr lang="en-US" altLang="zh-CN" sz="2400" dirty="0">
                    <a:latin typeface="楷体" panose="02010609060101010101" pitchFamily="49" charset="-122"/>
                    <a:ea typeface="楷体" panose="02010609060101010101" pitchFamily="49" charset="-122"/>
                  </a:rPr>
                  <a:t>1≤t≤T,1≤r≤R,</a:t>
                </a:r>
                <a:r>
                  <a:rPr lang="zh-CN" altLang="en-US" sz="2400" dirty="0">
                    <a:latin typeface="楷体" panose="02010609060101010101" pitchFamily="49" charset="-122"/>
                    <a:ea typeface="楷体" panose="02010609060101010101" pitchFamily="49" charset="-122"/>
                  </a:rPr>
                  <a:t>满足 </a:t>
                </a:r>
                <a14:m>
                  <m:oMath xmlns:m="http://schemas.openxmlformats.org/officeDocument/2006/math">
                    <m:sSub>
                      <m:sSubPr>
                        <m:ctrlPr>
                          <a:rPr lang="en-US" altLang="zh-CN" sz="2400" i="1">
                            <a:solidFill>
                              <a:srgbClr val="000000"/>
                            </a:solidFill>
                            <a:latin typeface="Cambria Math" panose="02040503050406030204" pitchFamily="18" charset="0"/>
                            <a:ea typeface="楷体" panose="02010609060101010101" pitchFamily="49" charset="-122"/>
                          </a:rPr>
                        </m:ctrlPr>
                      </m:sSubPr>
                      <m:e>
                        <m:r>
                          <a:rPr lang="en-US" altLang="zh-CN" sz="2400" i="1">
                            <a:solidFill>
                              <a:srgbClr val="000000"/>
                            </a:solidFill>
                            <a:latin typeface="Cambria Math" panose="02040503050406030204" pitchFamily="18" charset="0"/>
                            <a:ea typeface="楷体" panose="02010609060101010101" pitchFamily="49" charset="-122"/>
                          </a:rPr>
                          <m:t>𝑏</m:t>
                        </m:r>
                      </m:e>
                      <m:sub>
                        <m:r>
                          <m:rPr>
                            <m:sty m:val="p"/>
                          </m:rPr>
                          <a:rPr lang="en-US" altLang="zh-CN" sz="2400" i="1">
                            <a:solidFill>
                              <a:srgbClr val="000000"/>
                            </a:solidFill>
                            <a:latin typeface="Cambria Math" panose="02040503050406030204" pitchFamily="18" charset="0"/>
                            <a:ea typeface="楷体" panose="02010609060101010101" pitchFamily="49" charset="-122"/>
                          </a:rPr>
                          <m:t>t</m:t>
                        </m:r>
                        <m:r>
                          <a:rPr lang="en-US" altLang="zh-CN" sz="2400" i="1">
                            <a:solidFill>
                              <a:srgbClr val="000000"/>
                            </a:solidFill>
                            <a:latin typeface="Cambria Math" panose="02040503050406030204" pitchFamily="18" charset="0"/>
                            <a:ea typeface="楷体" panose="02010609060101010101" pitchFamily="49" charset="-122"/>
                          </a:rPr>
                          <m:t>1</m:t>
                        </m:r>
                      </m:sub>
                    </m:sSub>
                    <m:r>
                      <a:rPr lang="en-US" altLang="zh-CN" sz="2400" i="1">
                        <a:solidFill>
                          <a:srgbClr val="000000"/>
                        </a:solidFill>
                        <a:latin typeface="Cambria Math" panose="02040503050406030204" pitchFamily="18" charset="0"/>
                        <a:ea typeface="楷体" panose="02010609060101010101" pitchFamily="49" charset="-122"/>
                      </a:rPr>
                      <m:t>=</m:t>
                    </m:r>
                    <m:sSub>
                      <m:sSubPr>
                        <m:ctrlPr>
                          <a:rPr lang="en-US" altLang="zh-CN" sz="2400" i="1">
                            <a:latin typeface="Cambria Math" panose="02040503050406030204" pitchFamily="18" charset="0"/>
                            <a:ea typeface="楷体" panose="02010609060101010101" pitchFamily="49" charset="-122"/>
                          </a:rPr>
                        </m:ctrlPr>
                      </m:sSubPr>
                      <m:e>
                        <m:r>
                          <a:rPr lang="en-US" altLang="zh-CN" sz="2400" i="1">
                            <a:latin typeface="Cambria Math" panose="02040503050406030204" pitchFamily="18" charset="0"/>
                            <a:ea typeface="楷体" panose="02010609060101010101" pitchFamily="49" charset="-122"/>
                          </a:rPr>
                          <m:t>𝑏</m:t>
                        </m:r>
                      </m:e>
                      <m:sub>
                        <m:r>
                          <m:rPr>
                            <m:sty m:val="p"/>
                          </m:rPr>
                          <a:rPr lang="en-US" altLang="zh-CN" sz="2400" i="1">
                            <a:latin typeface="Cambria Math" panose="02040503050406030204" pitchFamily="18" charset="0"/>
                            <a:ea typeface="楷体" panose="02010609060101010101" pitchFamily="49" charset="-122"/>
                          </a:rPr>
                          <m:t>t</m:t>
                        </m:r>
                        <m:r>
                          <a:rPr lang="en-US" altLang="zh-CN" sz="2400" i="1">
                            <a:latin typeface="Cambria Math" panose="02040503050406030204" pitchFamily="18" charset="0"/>
                            <a:ea typeface="楷体" panose="02010609060101010101" pitchFamily="49" charset="-122"/>
                          </a:rPr>
                          <m:t>2</m:t>
                        </m:r>
                      </m:sub>
                    </m:sSub>
                    <m:r>
                      <a:rPr lang="en-US" altLang="zh-CN" sz="2400" i="1">
                        <a:latin typeface="Cambria Math" panose="02040503050406030204" pitchFamily="18" charset="0"/>
                        <a:ea typeface="楷体" panose="02010609060101010101" pitchFamily="49" charset="-122"/>
                      </a:rPr>
                      <m:t>=</m:t>
                    </m:r>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楷体" panose="02010609060101010101" pitchFamily="49" charset="-122"/>
                          </a:rPr>
                        </m:ctrlPr>
                      </m:sSubPr>
                      <m:e>
                        <m:r>
                          <a:rPr lang="en-US" altLang="zh-CN" sz="2400" i="1">
                            <a:latin typeface="Cambria Math" panose="02040503050406030204" pitchFamily="18" charset="0"/>
                            <a:ea typeface="楷体" panose="02010609060101010101" pitchFamily="49" charset="-122"/>
                          </a:rPr>
                          <m:t>𝑏</m:t>
                        </m:r>
                      </m:e>
                      <m:sub>
                        <m:r>
                          <m:rPr>
                            <m:sty m:val="p"/>
                          </m:rPr>
                          <a:rPr lang="en-US" altLang="zh-CN" sz="2400" i="1">
                            <a:latin typeface="Cambria Math" panose="02040503050406030204" pitchFamily="18" charset="0"/>
                            <a:ea typeface="楷体" panose="02010609060101010101" pitchFamily="49" charset="-122"/>
                          </a:rPr>
                          <m:t>t</m:t>
                        </m:r>
                        <m:r>
                          <a:rPr lang="en-US" altLang="zh-CN" sz="2400" i="1">
                            <a:latin typeface="Cambria Math" panose="02040503050406030204" pitchFamily="18" charset="0"/>
                            <a:ea typeface="楷体" panose="02010609060101010101" pitchFamily="49" charset="-122"/>
                          </a:rPr>
                          <m:t>𝑅</m:t>
                        </m:r>
                      </m:sub>
                    </m:sSub>
                    <m:r>
                      <a:rPr lang="en-US" altLang="zh-CN" sz="2400" i="1">
                        <a:latin typeface="Cambria Math" panose="02040503050406030204" pitchFamily="18" charset="0"/>
                        <a:ea typeface="楷体" panose="02010609060101010101" pitchFamily="49" charset="-122"/>
                      </a:rPr>
                      <m:t>=</m:t>
                    </m:r>
                    <m:sSub>
                      <m:sSubPr>
                        <m:ctrlPr>
                          <a:rPr lang="en-US" altLang="zh-CN" sz="2400" i="1">
                            <a:latin typeface="Cambria Math" panose="02040503050406030204" pitchFamily="18" charset="0"/>
                            <a:ea typeface="楷体" panose="02010609060101010101" pitchFamily="49" charset="-122"/>
                          </a:rPr>
                        </m:ctrlPr>
                      </m:sSubPr>
                      <m:e>
                        <m:r>
                          <a:rPr lang="en-US" altLang="zh-CN" sz="2400" i="1">
                            <a:latin typeface="Cambria Math" panose="02040503050406030204" pitchFamily="18" charset="0"/>
                            <a:ea typeface="楷体" panose="02010609060101010101" pitchFamily="49" charset="-122"/>
                          </a:rPr>
                          <m:t>𝑐</m:t>
                        </m:r>
                      </m:e>
                      <m:sub>
                        <m:r>
                          <a:rPr lang="en-US" altLang="zh-CN" sz="2400" i="1">
                            <a:latin typeface="Cambria Math" panose="02040503050406030204" pitchFamily="18" charset="0"/>
                            <a:ea typeface="楷体" panose="02010609060101010101" pitchFamily="49" charset="-122"/>
                          </a:rPr>
                          <m:t>𝑡</m:t>
                        </m:r>
                      </m:sub>
                    </m:sSub>
                  </m:oMath>
                </a14:m>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其中</a:t>
                </a:r>
                <a14:m>
                  <m:oMath xmlns:m="http://schemas.openxmlformats.org/officeDocument/2006/math">
                    <m:sSub>
                      <m:sSubPr>
                        <m:ctrlPr>
                          <a:rPr lang="en-US" altLang="zh-CN" sz="2400" i="1">
                            <a:latin typeface="Cambria Math" panose="02040503050406030204" pitchFamily="18" charset="0"/>
                            <a:ea typeface="楷体" panose="02010609060101010101" pitchFamily="49" charset="-122"/>
                          </a:rPr>
                        </m:ctrlPr>
                      </m:sSubPr>
                      <m:e>
                        <m:r>
                          <a:rPr lang="en-US" altLang="zh-CN" sz="2400" i="1">
                            <a:latin typeface="Cambria Math" panose="02040503050406030204" pitchFamily="18" charset="0"/>
                            <a:ea typeface="楷体" panose="02010609060101010101" pitchFamily="49" charset="-122"/>
                          </a:rPr>
                          <m:t>𝑐</m:t>
                        </m:r>
                      </m:e>
                      <m:sub>
                        <m:r>
                          <a:rPr lang="en-US" altLang="zh-CN" sz="2400" i="1">
                            <a:latin typeface="Cambria Math" panose="02040503050406030204" pitchFamily="18" charset="0"/>
                            <a:ea typeface="楷体" panose="02010609060101010101" pitchFamily="49" charset="-122"/>
                          </a:rPr>
                          <m:t>𝑡</m:t>
                        </m:r>
                      </m:sub>
                    </m:sSub>
                  </m:oMath>
                </a14:m>
                <a:r>
                  <a:rPr lang="zh-CN" altLang="en-US" sz="2400" dirty="0">
                    <a:latin typeface="楷体" panose="02010609060101010101" pitchFamily="49" charset="-122"/>
                    <a:ea typeface="楷体" panose="02010609060101010101" pitchFamily="49" charset="-122"/>
                  </a:rPr>
                  <a:t>是常数，如图</a:t>
                </a:r>
                <a:r>
                  <a:rPr lang="en-US" altLang="zh-CN" sz="2400" dirty="0">
                    <a:latin typeface="楷体" panose="02010609060101010101" pitchFamily="49" charset="-122"/>
                    <a:ea typeface="楷体" panose="02010609060101010101" pitchFamily="49" charset="-122"/>
                  </a:rPr>
                  <a:t>1.6(b)</a:t>
                </a:r>
                <a:r>
                  <a:rPr lang="zh-CN" altLang="en-US" sz="2400" dirty="0" smtClean="0">
                    <a:latin typeface="楷体" panose="02010609060101010101" pitchFamily="49" charset="-122"/>
                    <a:ea typeface="楷体" panose="02010609060101010101" pitchFamily="49" charset="-122"/>
                  </a:rPr>
                  <a:t>。</a:t>
                </a:r>
                <a:endParaRPr lang="en-US" altLang="zh-CN" sz="2400" dirty="0">
                  <a:latin typeface="楷体" panose="02010609060101010101" pitchFamily="49" charset="-122"/>
                  <a:ea typeface="楷体" panose="02010609060101010101" pitchFamily="49" charset="-122"/>
                </a:endParaRPr>
              </a:p>
            </p:txBody>
          </p:sp>
        </mc:Choice>
        <mc:Fallback>
          <p:sp>
            <p:nvSpPr>
              <p:cNvPr id="4" name="TextBox 1"/>
              <p:cNvSpPr txBox="1">
                <a:spLocks noRot="1" noChangeAspect="1" noMove="1" noResize="1" noEditPoints="1" noAdjustHandles="1" noChangeArrowheads="1" noChangeShapeType="1" noTextEdit="1"/>
              </p:cNvSpPr>
              <p:nvPr/>
            </p:nvSpPr>
            <p:spPr>
              <a:xfrm>
                <a:off x="0" y="1942234"/>
                <a:ext cx="11715994" cy="1554913"/>
              </a:xfrm>
              <a:prstGeom prst="rect">
                <a:avLst/>
              </a:prstGeom>
              <a:blipFill rotWithShape="1">
                <a:blip r:embed="rId1"/>
                <a:stretch>
                  <a:fillRect t="-26" r="2" b="-926"/>
                </a:stretch>
              </a:blipFill>
            </p:spPr>
            <p:txBody>
              <a:bodyPr/>
              <a:lstStyle/>
              <a:p>
                <a:r>
                  <a:rPr lang="zh-CN" altLang="en-US">
                    <a:noFill/>
                  </a:rPr>
                  <a:t> </a:t>
                </a:r>
              </a:p>
            </p:txBody>
          </p:sp>
        </mc:Fallback>
      </mc:AlternateContent>
      <p:pic>
        <p:nvPicPr>
          <p:cNvPr id="2" name="图片 1"/>
          <p:cNvPicPr>
            <a:picLocks noChangeAspect="1"/>
          </p:cNvPicPr>
          <p:nvPr/>
        </p:nvPicPr>
        <p:blipFill>
          <a:blip r:embed="rId2"/>
          <a:stretch>
            <a:fillRect/>
          </a:stretch>
        </p:blipFill>
        <p:spPr>
          <a:xfrm>
            <a:off x="4044280" y="3497147"/>
            <a:ext cx="3169320" cy="2628583"/>
          </a:xfrm>
          <a:prstGeom prst="rect">
            <a:avLst/>
          </a:prstGeom>
        </p:spPr>
      </p:pic>
    </p:spTree>
  </p:cSld>
  <p:clrMapOvr>
    <a:masterClrMapping/>
  </p:clrMapOvr>
  <p:transition spd="slow">
    <p:push dir="u"/>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25991" y="686900"/>
            <a:ext cx="2656496" cy="584775"/>
          </a:xfrm>
          <a:prstGeom prst="rect">
            <a:avLst/>
          </a:prstGeom>
        </p:spPr>
        <p:txBody>
          <a:bodyPr wrap="none">
            <a:spAutoFit/>
          </a:bodyPr>
          <a:lstStyle/>
          <a:p>
            <a:pPr algn="ctr"/>
            <a:r>
              <a:rPr lang="zh-CN" altLang="en-US" sz="3200" b="1" dirty="0" smtClean="0">
                <a:solidFill>
                  <a:schemeClr val="accent3"/>
                </a:solidFill>
                <a:latin typeface="楷体" panose="02010609060101010101" pitchFamily="49" charset="-122"/>
                <a:ea typeface="楷体" panose="02010609060101010101" pitchFamily="49" charset="-122"/>
              </a:rPr>
              <a:t>双向聚类</a:t>
            </a:r>
            <a:r>
              <a:rPr lang="zh-CN" altLang="en-US" sz="3200" b="1" dirty="0">
                <a:solidFill>
                  <a:schemeClr val="accent3"/>
                </a:solidFill>
                <a:latin typeface="楷体" panose="02010609060101010101" pitchFamily="49" charset="-122"/>
                <a:ea typeface="楷体" panose="02010609060101010101" pitchFamily="49" charset="-122"/>
              </a:rPr>
              <a:t>方法</a:t>
            </a:r>
            <a:endParaRPr lang="en-US" altLang="zh-CN" sz="3200" b="1" dirty="0">
              <a:solidFill>
                <a:schemeClr val="accent3"/>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4" name="TextBox 1"/>
              <p:cNvSpPr txBox="1"/>
              <p:nvPr/>
            </p:nvSpPr>
            <p:spPr>
              <a:xfrm>
                <a:off x="0" y="1271675"/>
                <a:ext cx="11715994" cy="2580835"/>
              </a:xfrm>
              <a:prstGeom prst="rect">
                <a:avLst/>
              </a:prstGeom>
              <a:noFill/>
            </p:spPr>
            <p:txBody>
              <a:bodyPr wrap="square" rtlCol="0">
                <a:spAutoFit/>
              </a:bodyPr>
              <a:lstStyle/>
              <a:p>
                <a:pPr marL="457200" indent="-457200">
                  <a:lnSpc>
                    <a:spcPts val="4000"/>
                  </a:lnSpc>
                  <a:spcAft>
                    <a:spcPts val="1200"/>
                  </a:spcAft>
                  <a:buFont typeface="Wingdings" panose="05000000000000000000" pitchFamily="2" charset="2"/>
                  <a:buChar char="Ø"/>
                </a:pPr>
                <a:r>
                  <a:rPr lang="zh-CN" altLang="en-US" sz="2400" dirty="0" smtClean="0">
                    <a:latin typeface="楷体" panose="02010609060101010101" pitchFamily="49" charset="-122"/>
                    <a:ea typeface="楷体" panose="02010609060101010101" pitchFamily="49" charset="-122"/>
                  </a:rPr>
                  <a:t>线性关系型：子矩阵的每行 </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列</a:t>
                </a: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的元素是其他任意一行 </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列</a:t>
                </a: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的线性组合。以 行满足线性关系为例，对于</a:t>
                </a:r>
                <a:r>
                  <a:rPr lang="zh-CN" altLang="en-US" sz="2400" dirty="0" smtClean="0">
                    <a:latin typeface="楷体" panose="02010609060101010101" pitchFamily="49" charset="-122"/>
                    <a:ea typeface="楷体" panose="02010609060101010101" pitchFamily="49" charset="-122"/>
                  </a:rPr>
                  <a:t>子矩阵</a:t>
                </a:r>
                <a:r>
                  <a:rPr lang="en-US" altLang="zh-CN" sz="2400" dirty="0" smtClean="0">
                    <a:latin typeface="楷体" panose="02010609060101010101" pitchFamily="49" charset="-122"/>
                    <a:ea typeface="楷体" panose="02010609060101010101" pitchFamily="49" charset="-122"/>
                  </a:rPr>
                  <a:t>B=(</a:t>
                </a:r>
                <a14:m>
                  <m:oMath xmlns:m="http://schemas.openxmlformats.org/officeDocument/2006/math">
                    <m:sSub>
                      <m:sSubPr>
                        <m:ctrlPr>
                          <a:rPr lang="en-US" altLang="zh-CN" sz="2400" i="1">
                            <a:latin typeface="Cambria Math" panose="02040503050406030204" pitchFamily="18" charset="0"/>
                            <a:ea typeface="楷体" panose="02010609060101010101" pitchFamily="49" charset="-122"/>
                          </a:rPr>
                        </m:ctrlPr>
                      </m:sSubPr>
                      <m:e>
                        <m:r>
                          <a:rPr lang="en-US" altLang="zh-CN" sz="2400" i="1">
                            <a:latin typeface="Cambria Math" panose="02040503050406030204" pitchFamily="18" charset="0"/>
                            <a:ea typeface="楷体" panose="02010609060101010101" pitchFamily="49" charset="-122"/>
                          </a:rPr>
                          <m:t>𝑏</m:t>
                        </m:r>
                      </m:e>
                      <m:sub>
                        <m:r>
                          <m:rPr>
                            <m:sty m:val="p"/>
                          </m:rPr>
                          <a:rPr lang="en-US" altLang="zh-CN" sz="2400" i="1">
                            <a:latin typeface="Cambria Math" panose="02040503050406030204" pitchFamily="18" charset="0"/>
                            <a:ea typeface="楷体" panose="02010609060101010101" pitchFamily="49" charset="-122"/>
                          </a:rPr>
                          <m:t>tr</m:t>
                        </m:r>
                      </m:sub>
                    </m:sSub>
                  </m:oMath>
                </a14:m>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a:t>
                </a:r>
                <a:r>
                  <a:rPr lang="zh-CN" altLang="en-US" sz="2400" dirty="0" smtClean="0">
                    <a:latin typeface="楷体" panose="02010609060101010101" pitchFamily="49" charset="-122"/>
                    <a:ea typeface="楷体" panose="02010609060101010101" pitchFamily="49" charset="-122"/>
                  </a:rPr>
                  <a:t>其中</a:t>
                </a:r>
                <a:r>
                  <a:rPr lang="en-US" altLang="zh-CN" sz="2400" dirty="0" smtClean="0">
                    <a:latin typeface="楷体" panose="02010609060101010101" pitchFamily="49" charset="-122"/>
                    <a:ea typeface="楷体" panose="02010609060101010101" pitchFamily="49" charset="-122"/>
                  </a:rPr>
                  <a:t>1≤t≤T,1≤r≤R</a:t>
                </a: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满足</a:t>
                </a:r>
                <a14:m>
                  <m:oMath xmlns:m="http://schemas.openxmlformats.org/officeDocument/2006/math">
                    <m:sSub>
                      <m:sSubPr>
                        <m:ctrlPr>
                          <a:rPr lang="en-US" altLang="zh-CN" sz="2400" i="1">
                            <a:solidFill>
                              <a:srgbClr val="000000"/>
                            </a:solidFill>
                            <a:latin typeface="Cambria Math" panose="02040503050406030204" pitchFamily="18" charset="0"/>
                            <a:ea typeface="楷体" panose="02010609060101010101" pitchFamily="49" charset="-122"/>
                          </a:rPr>
                        </m:ctrlPr>
                      </m:sSubPr>
                      <m:e>
                        <m:r>
                          <a:rPr lang="en-US" altLang="zh-CN" sz="2400" b="0" i="1" smtClean="0">
                            <a:solidFill>
                              <a:srgbClr val="000000"/>
                            </a:solidFill>
                            <a:latin typeface="Cambria Math" panose="02040503050406030204" pitchFamily="18" charset="0"/>
                            <a:ea typeface="楷体" panose="02010609060101010101" pitchFamily="49" charset="-122"/>
                          </a:rPr>
                          <m:t>𝐵</m:t>
                        </m:r>
                      </m:e>
                      <m:sub>
                        <m:r>
                          <m:rPr>
                            <m:sty m:val="p"/>
                          </m:rPr>
                          <a:rPr lang="en-US" altLang="zh-CN" sz="2400" i="1">
                            <a:solidFill>
                              <a:srgbClr val="000000"/>
                            </a:solidFill>
                            <a:latin typeface="Cambria Math" panose="02040503050406030204" pitchFamily="18" charset="0"/>
                            <a:ea typeface="楷体" panose="02010609060101010101" pitchFamily="49" charset="-122"/>
                          </a:rPr>
                          <m:t>t</m:t>
                        </m:r>
                        <m:r>
                          <a:rPr lang="en-US" altLang="zh-CN" sz="2400" i="1">
                            <a:solidFill>
                              <a:srgbClr val="000000"/>
                            </a:solidFill>
                            <a:latin typeface="Cambria Math" panose="02040503050406030204" pitchFamily="18" charset="0"/>
                            <a:ea typeface="楷体" panose="02010609060101010101" pitchFamily="49" charset="-122"/>
                          </a:rPr>
                          <m:t>1</m:t>
                        </m:r>
                      </m:sub>
                    </m:sSub>
                    <m:r>
                      <a:rPr lang="en-US" altLang="zh-CN" sz="2400" i="1">
                        <a:solidFill>
                          <a:srgbClr val="000000"/>
                        </a:solidFill>
                        <a:latin typeface="Cambria Math" panose="02040503050406030204" pitchFamily="18" charset="0"/>
                        <a:ea typeface="楷体" panose="02010609060101010101" pitchFamily="49" charset="-122"/>
                      </a:rPr>
                      <m:t>=</m:t>
                    </m:r>
                    <m:sSub>
                      <m:sSubPr>
                        <m:ctrlPr>
                          <a:rPr lang="en-US" altLang="zh-CN" sz="2400" i="1">
                            <a:latin typeface="Cambria Math" panose="02040503050406030204" pitchFamily="18" charset="0"/>
                            <a:ea typeface="楷体" panose="02010609060101010101" pitchFamily="49" charset="-122"/>
                          </a:rPr>
                        </m:ctrlPr>
                      </m:sSubPr>
                      <m:e>
                        <m:r>
                          <a:rPr lang="en-US" altLang="zh-CN" sz="2400" i="1">
                            <a:latin typeface="Cambria Math" panose="02040503050406030204" pitchFamily="18" charset="0"/>
                            <a:ea typeface="楷体" panose="02010609060101010101" pitchFamily="49" charset="-122"/>
                          </a:rPr>
                          <m:t>𝑐</m:t>
                        </m:r>
                      </m:e>
                      <m:sub>
                        <m:r>
                          <a:rPr lang="en-US" altLang="zh-CN" sz="2400" i="1">
                            <a:latin typeface="Cambria Math" panose="02040503050406030204" pitchFamily="18" charset="0"/>
                            <a:ea typeface="楷体" panose="02010609060101010101" pitchFamily="49" charset="-122"/>
                          </a:rPr>
                          <m:t>𝑡</m:t>
                        </m:r>
                        <m:r>
                          <a:rPr lang="en-US" altLang="zh-CN" sz="2400" b="0" i="1" smtClean="0">
                            <a:latin typeface="Cambria Math" panose="02040503050406030204" pitchFamily="18" charset="0"/>
                            <a:ea typeface="楷体" panose="02010609060101010101" pitchFamily="49" charset="-122"/>
                          </a:rPr>
                          <m:t>2</m:t>
                        </m:r>
                      </m:sub>
                    </m:sSub>
                    <m:r>
                      <a:rPr lang="en-US" altLang="zh-CN" sz="240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楷体" panose="02010609060101010101" pitchFamily="49" charset="-122"/>
                          </a:rPr>
                        </m:ctrlPr>
                      </m:sSubPr>
                      <m:e>
                        <m:r>
                          <a:rPr lang="en-US" altLang="zh-CN" sz="2400" b="0" i="1" smtClean="0">
                            <a:latin typeface="Cambria Math" panose="02040503050406030204" pitchFamily="18" charset="0"/>
                            <a:ea typeface="楷体" panose="02010609060101010101" pitchFamily="49" charset="-122"/>
                          </a:rPr>
                          <m:t>𝐵</m:t>
                        </m:r>
                      </m:e>
                      <m:sub>
                        <m:r>
                          <m:rPr>
                            <m:sty m:val="p"/>
                          </m:rPr>
                          <a:rPr lang="en-US" altLang="zh-CN" sz="2400" i="1">
                            <a:latin typeface="Cambria Math" panose="02040503050406030204" pitchFamily="18" charset="0"/>
                            <a:ea typeface="楷体" panose="02010609060101010101" pitchFamily="49" charset="-122"/>
                          </a:rPr>
                          <m:t>t</m:t>
                        </m:r>
                        <m:r>
                          <a:rPr lang="en-US" altLang="zh-CN" sz="2400" i="1">
                            <a:latin typeface="Cambria Math" panose="02040503050406030204" pitchFamily="18" charset="0"/>
                            <a:ea typeface="楷体" panose="02010609060101010101" pitchFamily="49" charset="-122"/>
                          </a:rPr>
                          <m:t>2</m:t>
                        </m:r>
                      </m:sub>
                    </m:sSub>
                    <m:r>
                      <a:rPr lang="en-US" altLang="zh-CN" sz="2400" b="0" i="1" smtClean="0">
                        <a:latin typeface="Cambria Math" panose="02040503050406030204" pitchFamily="18" charset="0"/>
                        <a:ea typeface="楷体" panose="02010609060101010101" pitchFamily="49" charset="-122"/>
                      </a:rPr>
                      <m:t>+</m:t>
                    </m:r>
                    <m:sSub>
                      <m:sSubPr>
                        <m:ctrlPr>
                          <a:rPr lang="en-US" altLang="zh-CN" sz="2400" i="1">
                            <a:latin typeface="Cambria Math" panose="02040503050406030204" pitchFamily="18" charset="0"/>
                            <a:ea typeface="楷体" panose="02010609060101010101" pitchFamily="49" charset="-122"/>
                          </a:rPr>
                        </m:ctrlPr>
                      </m:sSubPr>
                      <m:e>
                        <m:r>
                          <a:rPr lang="zh-CN" altLang="en-US" sz="2400" i="1" smtClean="0">
                            <a:latin typeface="Cambria Math" panose="02040503050406030204" pitchFamily="18" charset="0"/>
                            <a:ea typeface="楷体" panose="02010609060101010101" pitchFamily="49" charset="-122"/>
                          </a:rPr>
                          <m:t>𝜃</m:t>
                        </m:r>
                      </m:e>
                      <m:sub>
                        <m:r>
                          <m:rPr>
                            <m:sty m:val="p"/>
                          </m:rPr>
                          <a:rPr lang="en-US" altLang="zh-CN" sz="2400" i="1">
                            <a:latin typeface="Cambria Math" panose="02040503050406030204" pitchFamily="18" charset="0"/>
                            <a:ea typeface="楷体" panose="02010609060101010101" pitchFamily="49" charset="-122"/>
                          </a:rPr>
                          <m:t>t</m:t>
                        </m:r>
                        <m:r>
                          <a:rPr lang="en-US" altLang="zh-CN" sz="2400" b="0" i="1" smtClean="0">
                            <a:latin typeface="Cambria Math" panose="02040503050406030204" pitchFamily="18" charset="0"/>
                            <a:ea typeface="楷体" panose="02010609060101010101" pitchFamily="49" charset="-122"/>
                          </a:rPr>
                          <m:t>2</m:t>
                        </m:r>
                      </m:sub>
                    </m:sSub>
                  </m:oMath>
                </a14:m>
                <a:r>
                  <a:rPr lang="zh-CN" altLang="en-US" sz="2400" dirty="0" smtClean="0">
                    <a:latin typeface="楷体" panose="02010609060101010101" pitchFamily="49" charset="-122"/>
                    <a:ea typeface="楷体" panose="02010609060101010101" pitchFamily="49" charset="-122"/>
                  </a:rPr>
                  <a:t>，其中</a:t>
                </a:r>
                <a14:m>
                  <m:oMath xmlns:m="http://schemas.openxmlformats.org/officeDocument/2006/math">
                    <m:sSub>
                      <m:sSubPr>
                        <m:ctrlPr>
                          <a:rPr lang="en-US" altLang="zh-CN" sz="2400" i="1">
                            <a:latin typeface="Cambria Math" panose="02040503050406030204" pitchFamily="18" charset="0"/>
                            <a:ea typeface="楷体" panose="02010609060101010101" pitchFamily="49" charset="-122"/>
                          </a:rPr>
                        </m:ctrlPr>
                      </m:sSubPr>
                      <m:e>
                        <m:r>
                          <a:rPr lang="en-US" altLang="zh-CN" sz="2400" i="1">
                            <a:latin typeface="Cambria Math" panose="02040503050406030204" pitchFamily="18" charset="0"/>
                            <a:ea typeface="楷体" panose="02010609060101010101" pitchFamily="49" charset="-122"/>
                          </a:rPr>
                          <m:t>𝑐</m:t>
                        </m:r>
                      </m:e>
                      <m:sub>
                        <m:r>
                          <a:rPr lang="en-US" altLang="zh-CN" sz="2400" i="1">
                            <a:latin typeface="Cambria Math" panose="02040503050406030204" pitchFamily="18" charset="0"/>
                            <a:ea typeface="楷体" panose="02010609060101010101" pitchFamily="49" charset="-122"/>
                          </a:rPr>
                          <m:t>𝑡</m:t>
                        </m:r>
                        <m:r>
                          <a:rPr lang="en-US" altLang="zh-CN" sz="2400" i="1">
                            <a:latin typeface="Cambria Math" panose="02040503050406030204" pitchFamily="18" charset="0"/>
                            <a:ea typeface="楷体" panose="02010609060101010101" pitchFamily="49" charset="-122"/>
                          </a:rPr>
                          <m:t>2</m:t>
                        </m:r>
                      </m:sub>
                    </m:sSub>
                  </m:oMath>
                </a14:m>
                <a:r>
                  <a:rPr lang="en-US" altLang="zh-CN" sz="2400" dirty="0" smtClean="0">
                    <a:latin typeface="楷体" panose="02010609060101010101" pitchFamily="49" charset="-122"/>
                    <a:ea typeface="楷体" panose="02010609060101010101" pitchFamily="49" charset="-122"/>
                  </a:rPr>
                  <a:t>,</a:t>
                </a:r>
                <a14:m>
                  <m:oMath xmlns:m="http://schemas.openxmlformats.org/officeDocument/2006/math">
                    <m:sSub>
                      <m:sSubPr>
                        <m:ctrlPr>
                          <a:rPr lang="en-US" altLang="zh-CN" sz="2400" i="1">
                            <a:latin typeface="Cambria Math" panose="02040503050406030204" pitchFamily="18" charset="0"/>
                            <a:ea typeface="楷体" panose="02010609060101010101" pitchFamily="49" charset="-122"/>
                          </a:rPr>
                        </m:ctrlPr>
                      </m:sSubPr>
                      <m:e>
                        <m:r>
                          <a:rPr lang="zh-CN" altLang="en-US" sz="2400" i="1">
                            <a:latin typeface="Cambria Math" panose="02040503050406030204" pitchFamily="18" charset="0"/>
                            <a:ea typeface="楷体" panose="02010609060101010101" pitchFamily="49" charset="-122"/>
                          </a:rPr>
                          <m:t>𝜃</m:t>
                        </m:r>
                      </m:e>
                      <m:sub>
                        <m:r>
                          <m:rPr>
                            <m:sty m:val="p"/>
                          </m:rPr>
                          <a:rPr lang="en-US" altLang="zh-CN" sz="2400" i="1">
                            <a:latin typeface="Cambria Math" panose="02040503050406030204" pitchFamily="18" charset="0"/>
                            <a:ea typeface="楷体" panose="02010609060101010101" pitchFamily="49" charset="-122"/>
                          </a:rPr>
                          <m:t>t</m:t>
                        </m:r>
                        <m:r>
                          <a:rPr lang="en-US" altLang="zh-CN" sz="2400" i="1">
                            <a:latin typeface="Cambria Math" panose="02040503050406030204" pitchFamily="18" charset="0"/>
                            <a:ea typeface="楷体" panose="02010609060101010101" pitchFamily="49" charset="-122"/>
                          </a:rPr>
                          <m:t>2</m:t>
                        </m:r>
                      </m:sub>
                    </m:sSub>
                  </m:oMath>
                </a14:m>
                <a:r>
                  <a:rPr lang="zh-CN" altLang="en-US" sz="2400" dirty="0" smtClean="0">
                    <a:latin typeface="楷体" panose="02010609060101010101" pitchFamily="49" charset="-122"/>
                    <a:ea typeface="楷体" panose="02010609060101010101" pitchFamily="49" charset="-122"/>
                  </a:rPr>
                  <a:t>是</a:t>
                </a:r>
                <a:r>
                  <a:rPr lang="zh-CN" altLang="en-US" sz="2400" dirty="0">
                    <a:latin typeface="楷体" panose="02010609060101010101" pitchFamily="49" charset="-122"/>
                    <a:ea typeface="楷体" panose="02010609060101010101" pitchFamily="49" charset="-122"/>
                  </a:rPr>
                  <a:t>常数，</a:t>
                </a:r>
                <a14:m>
                  <m:oMath xmlns:m="http://schemas.openxmlformats.org/officeDocument/2006/math">
                    <m:sSub>
                      <m:sSubPr>
                        <m:ctrlPr>
                          <a:rPr lang="en-US" altLang="zh-CN" sz="2400" i="1">
                            <a:solidFill>
                              <a:srgbClr val="000000"/>
                            </a:solidFill>
                            <a:latin typeface="Cambria Math" panose="02040503050406030204" pitchFamily="18" charset="0"/>
                            <a:ea typeface="楷体" panose="02010609060101010101" pitchFamily="49" charset="-122"/>
                          </a:rPr>
                        </m:ctrlPr>
                      </m:sSubPr>
                      <m:e>
                        <m:r>
                          <a:rPr lang="en-US" altLang="zh-CN" sz="2400" i="1">
                            <a:solidFill>
                              <a:srgbClr val="000000"/>
                            </a:solidFill>
                            <a:latin typeface="Cambria Math" panose="02040503050406030204" pitchFamily="18" charset="0"/>
                            <a:ea typeface="楷体" panose="02010609060101010101" pitchFamily="49" charset="-122"/>
                          </a:rPr>
                          <m:t>𝐵</m:t>
                        </m:r>
                      </m:e>
                      <m:sub>
                        <m:r>
                          <m:rPr>
                            <m:sty m:val="p"/>
                          </m:rPr>
                          <a:rPr lang="en-US" altLang="zh-CN" sz="2400" i="1">
                            <a:solidFill>
                              <a:srgbClr val="000000"/>
                            </a:solidFill>
                            <a:latin typeface="Cambria Math" panose="02040503050406030204" pitchFamily="18" charset="0"/>
                            <a:ea typeface="楷体" panose="02010609060101010101" pitchFamily="49" charset="-122"/>
                          </a:rPr>
                          <m:t>t</m:t>
                        </m:r>
                        <m:r>
                          <a:rPr lang="en-US" altLang="zh-CN" sz="2400" i="1">
                            <a:solidFill>
                              <a:srgbClr val="000000"/>
                            </a:solidFill>
                            <a:latin typeface="Cambria Math" panose="02040503050406030204" pitchFamily="18" charset="0"/>
                            <a:ea typeface="楷体" panose="02010609060101010101" pitchFamily="49" charset="-122"/>
                          </a:rPr>
                          <m:t>1</m:t>
                        </m:r>
                      </m:sub>
                    </m:sSub>
                  </m:oMath>
                </a14:m>
                <a:r>
                  <a:rPr lang="zh-CN" altLang="en-US" sz="2400" dirty="0">
                    <a:latin typeface="楷体" panose="02010609060101010101" pitchFamily="49" charset="-122"/>
                    <a:ea typeface="楷体" panose="02010609060101010101" pitchFamily="49" charset="-122"/>
                  </a:rPr>
                  <a:t>表示矩阵</a:t>
                </a:r>
                <a:r>
                  <a:rPr lang="zh-CN" altLang="en-US" sz="2400" dirty="0" smtClean="0">
                    <a:latin typeface="楷体" panose="02010609060101010101" pitchFamily="49" charset="-122"/>
                    <a:ea typeface="楷体" panose="02010609060101010101" pitchFamily="49" charset="-122"/>
                  </a:rPr>
                  <a:t>第</a:t>
                </a:r>
                <a:r>
                  <a:rPr lang="en-US" altLang="zh-CN" sz="2400" dirty="0" smtClean="0">
                    <a:latin typeface="楷体" panose="02010609060101010101" pitchFamily="49" charset="-122"/>
                    <a:ea typeface="楷体" panose="02010609060101010101" pitchFamily="49" charset="-122"/>
                  </a:rPr>
                  <a:t>t1</a:t>
                </a:r>
                <a:r>
                  <a:rPr lang="zh-CN" altLang="en-US" sz="2400" dirty="0" smtClean="0">
                    <a:latin typeface="楷体" panose="02010609060101010101" pitchFamily="49" charset="-122"/>
                    <a:ea typeface="楷体" panose="02010609060101010101" pitchFamily="49" charset="-122"/>
                  </a:rPr>
                  <a:t>行</a:t>
                </a:r>
                <a:r>
                  <a:rPr lang="zh-CN" altLang="en-US" sz="2400" dirty="0">
                    <a:latin typeface="楷体" panose="02010609060101010101" pitchFamily="49" charset="-122"/>
                    <a:ea typeface="楷体" panose="02010609060101010101" pitchFamily="49" charset="-122"/>
                  </a:rPr>
                  <a:t>，列满足</a:t>
                </a:r>
                <a:r>
                  <a:rPr lang="zh-CN" altLang="en-US" sz="2400" dirty="0" smtClean="0">
                    <a:latin typeface="楷体" panose="02010609060101010101" pitchFamily="49" charset="-122"/>
                    <a:ea typeface="楷体" panose="02010609060101010101" pitchFamily="49" charset="-122"/>
                  </a:rPr>
                  <a:t>线性关系</a:t>
                </a:r>
                <a:r>
                  <a:rPr lang="zh-CN" altLang="en-US" sz="2400" dirty="0">
                    <a:latin typeface="楷体" panose="02010609060101010101" pitchFamily="49" charset="-122"/>
                    <a:ea typeface="楷体" panose="02010609060101010101" pitchFamily="49" charset="-122"/>
                  </a:rPr>
                  <a:t>同理可得。当</a:t>
                </a:r>
                <a14:m>
                  <m:oMath xmlns:m="http://schemas.openxmlformats.org/officeDocument/2006/math">
                    <m:sSub>
                      <m:sSubPr>
                        <m:ctrlPr>
                          <a:rPr lang="en-US" altLang="zh-CN" sz="2400" i="1">
                            <a:latin typeface="Cambria Math" panose="02040503050406030204" pitchFamily="18" charset="0"/>
                            <a:ea typeface="楷体" panose="02010609060101010101" pitchFamily="49" charset="-122"/>
                          </a:rPr>
                        </m:ctrlPr>
                      </m:sSubPr>
                      <m:e>
                        <m:r>
                          <a:rPr lang="en-US" altLang="zh-CN" sz="2400" i="1">
                            <a:latin typeface="Cambria Math" panose="02040503050406030204" pitchFamily="18" charset="0"/>
                            <a:ea typeface="楷体" panose="02010609060101010101" pitchFamily="49" charset="-122"/>
                          </a:rPr>
                          <m:t>𝑐</m:t>
                        </m:r>
                      </m:e>
                      <m:sub>
                        <m:r>
                          <a:rPr lang="en-US" altLang="zh-CN" sz="2400" i="1">
                            <a:latin typeface="Cambria Math" panose="02040503050406030204" pitchFamily="18" charset="0"/>
                            <a:ea typeface="楷体" panose="02010609060101010101" pitchFamily="49" charset="-122"/>
                          </a:rPr>
                          <m:t>𝑡</m:t>
                        </m:r>
                        <m:r>
                          <a:rPr lang="en-US" altLang="zh-CN" sz="2400" i="1">
                            <a:latin typeface="Cambria Math" panose="02040503050406030204" pitchFamily="18" charset="0"/>
                            <a:ea typeface="楷体" panose="02010609060101010101" pitchFamily="49" charset="-122"/>
                          </a:rPr>
                          <m:t>2</m:t>
                        </m:r>
                      </m:sub>
                    </m:sSub>
                  </m:oMath>
                </a14:m>
                <a:r>
                  <a:rPr lang="en-US" altLang="zh-CN" sz="2400" dirty="0" smtClean="0">
                    <a:latin typeface="楷体" panose="02010609060101010101" pitchFamily="49" charset="-122"/>
                    <a:ea typeface="楷体" panose="02010609060101010101" pitchFamily="49" charset="-122"/>
                  </a:rPr>
                  <a:t>=1</a:t>
                </a:r>
                <a:r>
                  <a:rPr lang="zh-CN" altLang="en-US" sz="2400" dirty="0" smtClean="0">
                    <a:latin typeface="楷体" panose="02010609060101010101" pitchFamily="49" charset="-122"/>
                    <a:ea typeface="楷体" panose="02010609060101010101" pitchFamily="49" charset="-122"/>
                  </a:rPr>
                  <a:t>时</a:t>
                </a:r>
                <a:r>
                  <a:rPr lang="zh-CN" altLang="en-US" sz="2400" dirty="0">
                    <a:latin typeface="楷体" panose="02010609060101010101" pitchFamily="49" charset="-122"/>
                    <a:ea typeface="楷体" panose="02010609060101010101" pitchFamily="49" charset="-122"/>
                  </a:rPr>
                  <a:t>，被称为加法</a:t>
                </a:r>
                <a:r>
                  <a:rPr lang="zh-CN" altLang="en-US" sz="2400" dirty="0" smtClean="0">
                    <a:latin typeface="楷体" panose="02010609060101010101" pitchFamily="49" charset="-122"/>
                    <a:ea typeface="楷体" panose="02010609060101010101" pitchFamily="49" charset="-122"/>
                  </a:rPr>
                  <a:t>模型，如</a:t>
                </a:r>
                <a:r>
                  <a:rPr lang="zh-CN" altLang="en-US" sz="2400" dirty="0">
                    <a:latin typeface="楷体" panose="02010609060101010101" pitchFamily="49" charset="-122"/>
                    <a:ea typeface="楷体" panose="02010609060101010101" pitchFamily="49" charset="-122"/>
                  </a:rPr>
                  <a:t>图</a:t>
                </a:r>
                <a:r>
                  <a:rPr lang="en-US" altLang="zh-CN" sz="2400" dirty="0">
                    <a:latin typeface="楷体" panose="02010609060101010101" pitchFamily="49" charset="-122"/>
                    <a:ea typeface="楷体" panose="02010609060101010101" pitchFamily="49" charset="-122"/>
                  </a:rPr>
                  <a:t>1.6(c)</a:t>
                </a:r>
                <a:r>
                  <a:rPr lang="zh-CN" altLang="en-US" sz="2400" dirty="0">
                    <a:latin typeface="楷体" panose="02010609060101010101" pitchFamily="49" charset="-122"/>
                    <a:ea typeface="楷体" panose="02010609060101010101" pitchFamily="49" charset="-122"/>
                  </a:rPr>
                  <a:t>；当</a:t>
                </a:r>
                <a14:m>
                  <m:oMath xmlns:m="http://schemas.openxmlformats.org/officeDocument/2006/math">
                    <m:sSub>
                      <m:sSubPr>
                        <m:ctrlPr>
                          <a:rPr lang="en-US" altLang="zh-CN" sz="2400" i="1">
                            <a:latin typeface="Cambria Math" panose="02040503050406030204" pitchFamily="18" charset="0"/>
                            <a:ea typeface="楷体" panose="02010609060101010101" pitchFamily="49" charset="-122"/>
                          </a:rPr>
                        </m:ctrlPr>
                      </m:sSubPr>
                      <m:e>
                        <m:r>
                          <a:rPr lang="zh-CN" altLang="en-US" sz="2400" i="1">
                            <a:latin typeface="Cambria Math" panose="02040503050406030204" pitchFamily="18" charset="0"/>
                            <a:ea typeface="楷体" panose="02010609060101010101" pitchFamily="49" charset="-122"/>
                          </a:rPr>
                          <m:t>𝜃</m:t>
                        </m:r>
                      </m:e>
                      <m:sub>
                        <m:r>
                          <m:rPr>
                            <m:sty m:val="p"/>
                          </m:rPr>
                          <a:rPr lang="en-US" altLang="zh-CN" sz="2400" i="1">
                            <a:latin typeface="Cambria Math" panose="02040503050406030204" pitchFamily="18" charset="0"/>
                            <a:ea typeface="楷体" panose="02010609060101010101" pitchFamily="49" charset="-122"/>
                          </a:rPr>
                          <m:t>t</m:t>
                        </m:r>
                        <m:r>
                          <a:rPr lang="en-US" altLang="zh-CN" sz="2400" i="1">
                            <a:latin typeface="Cambria Math" panose="02040503050406030204" pitchFamily="18" charset="0"/>
                            <a:ea typeface="楷体" panose="02010609060101010101" pitchFamily="49" charset="-122"/>
                          </a:rPr>
                          <m:t>2</m:t>
                        </m:r>
                      </m:sub>
                    </m:sSub>
                  </m:oMath>
                </a14:m>
                <a:r>
                  <a:rPr lang="en-US" altLang="zh-CN" sz="2400" dirty="0" smtClean="0">
                    <a:latin typeface="楷体" panose="02010609060101010101" pitchFamily="49" charset="-122"/>
                    <a:ea typeface="楷体" panose="02010609060101010101" pitchFamily="49" charset="-122"/>
                  </a:rPr>
                  <a:t>=0</a:t>
                </a:r>
                <a:r>
                  <a:rPr lang="zh-CN" altLang="en-US" sz="2400" dirty="0" smtClean="0">
                    <a:latin typeface="楷体" panose="02010609060101010101" pitchFamily="49" charset="-122"/>
                    <a:ea typeface="楷体" panose="02010609060101010101" pitchFamily="49" charset="-122"/>
                  </a:rPr>
                  <a:t>时</a:t>
                </a:r>
                <a:r>
                  <a:rPr lang="zh-CN" altLang="en-US" sz="2400" dirty="0">
                    <a:latin typeface="楷体" panose="02010609060101010101" pitchFamily="49" charset="-122"/>
                    <a:ea typeface="楷体" panose="02010609060101010101" pitchFamily="49" charset="-122"/>
                  </a:rPr>
                  <a:t>，被称为</a:t>
                </a:r>
                <a:r>
                  <a:rPr lang="zh-CN" altLang="en-US" sz="2400" dirty="0" smtClean="0">
                    <a:latin typeface="楷体" panose="02010609060101010101" pitchFamily="49" charset="-122"/>
                    <a:ea typeface="楷体" panose="02010609060101010101" pitchFamily="49" charset="-122"/>
                  </a:rPr>
                  <a:t>乘法</a:t>
                </a:r>
                <a:r>
                  <a:rPr lang="zh-CN" altLang="en-US" sz="2400" dirty="0">
                    <a:latin typeface="楷体" panose="02010609060101010101" pitchFamily="49" charset="-122"/>
                    <a:ea typeface="楷体" panose="02010609060101010101" pitchFamily="49" charset="-122"/>
                  </a:rPr>
                  <a:t>模型，如图</a:t>
                </a:r>
                <a:r>
                  <a:rPr lang="en-US" altLang="zh-CN" sz="2400" dirty="0">
                    <a:latin typeface="楷体" panose="02010609060101010101" pitchFamily="49" charset="-122"/>
                    <a:ea typeface="楷体" panose="02010609060101010101" pitchFamily="49" charset="-122"/>
                  </a:rPr>
                  <a:t>1.6(d)</a:t>
                </a:r>
                <a:r>
                  <a:rPr lang="zh-CN" altLang="en-US" sz="2400" dirty="0" smtClean="0">
                    <a:latin typeface="楷体" panose="02010609060101010101" pitchFamily="49" charset="-122"/>
                    <a:ea typeface="楷体" panose="02010609060101010101" pitchFamily="49" charset="-122"/>
                  </a:rPr>
                  <a:t>。</a:t>
                </a:r>
                <a:endParaRPr lang="en-US" altLang="zh-CN" sz="2400" dirty="0" smtClean="0">
                  <a:latin typeface="楷体" panose="02010609060101010101" pitchFamily="49" charset="-122"/>
                  <a:ea typeface="楷体" panose="02010609060101010101" pitchFamily="49" charset="-122"/>
                </a:endParaRPr>
              </a:p>
            </p:txBody>
          </p:sp>
        </mc:Choice>
        <mc:Fallback>
          <p:sp>
            <p:nvSpPr>
              <p:cNvPr id="4" name="TextBox 1"/>
              <p:cNvSpPr txBox="1">
                <a:spLocks noRot="1" noChangeAspect="1" noMove="1" noResize="1" noEditPoints="1" noAdjustHandles="1" noChangeArrowheads="1" noChangeShapeType="1" noTextEdit="1"/>
              </p:cNvSpPr>
              <p:nvPr/>
            </p:nvSpPr>
            <p:spPr>
              <a:xfrm>
                <a:off x="0" y="1271675"/>
                <a:ext cx="11715994" cy="2580835"/>
              </a:xfrm>
              <a:prstGeom prst="rect">
                <a:avLst/>
              </a:prstGeom>
              <a:blipFill rotWithShape="1">
                <a:blip r:embed="rId1"/>
                <a:stretch>
                  <a:fillRect t="-16" r="2" b="-174"/>
                </a:stretch>
              </a:blipFill>
            </p:spPr>
            <p:txBody>
              <a:bodyPr/>
              <a:lstStyle/>
              <a:p>
                <a:r>
                  <a:rPr lang="zh-CN" altLang="en-US">
                    <a:noFill/>
                  </a:rPr>
                  <a:t> </a:t>
                </a:r>
              </a:p>
            </p:txBody>
          </p:sp>
        </mc:Fallback>
      </mc:AlternateContent>
      <p:pic>
        <p:nvPicPr>
          <p:cNvPr id="2" name="图片 1"/>
          <p:cNvPicPr>
            <a:picLocks noChangeAspect="1"/>
          </p:cNvPicPr>
          <p:nvPr/>
        </p:nvPicPr>
        <p:blipFill rotWithShape="1">
          <a:blip r:embed="rId2"/>
          <a:srcRect t="2717" r="10603"/>
          <a:stretch>
            <a:fillRect/>
          </a:stretch>
        </p:blipFill>
        <p:spPr>
          <a:xfrm>
            <a:off x="3163196" y="3608669"/>
            <a:ext cx="3095364" cy="2635483"/>
          </a:xfrm>
          <a:prstGeom prst="rect">
            <a:avLst/>
          </a:prstGeom>
        </p:spPr>
      </p:pic>
      <p:pic>
        <p:nvPicPr>
          <p:cNvPr id="5" name="图片 4"/>
          <p:cNvPicPr>
            <a:picLocks noChangeAspect="1"/>
          </p:cNvPicPr>
          <p:nvPr/>
        </p:nvPicPr>
        <p:blipFill rotWithShape="1">
          <a:blip r:embed="rId3"/>
          <a:srcRect l="8181" r="16407" b="1457"/>
          <a:stretch>
            <a:fillRect/>
          </a:stretch>
        </p:blipFill>
        <p:spPr>
          <a:xfrm>
            <a:off x="7376160" y="3608669"/>
            <a:ext cx="2905760" cy="2515546"/>
          </a:xfrm>
          <a:prstGeom prst="rect">
            <a:avLst/>
          </a:prstGeom>
        </p:spPr>
      </p:pic>
    </p:spTree>
  </p:cSld>
  <p:clrMapOvr>
    <a:masterClrMapping/>
  </p:clrMapOvr>
  <p:transition spd="slow">
    <p:push dir="u"/>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29749" y="808820"/>
            <a:ext cx="2656496" cy="584775"/>
          </a:xfrm>
          <a:prstGeom prst="rect">
            <a:avLst/>
          </a:prstGeom>
        </p:spPr>
        <p:txBody>
          <a:bodyPr wrap="none">
            <a:spAutoFit/>
          </a:bodyPr>
          <a:lstStyle/>
          <a:p>
            <a:pPr algn="ctr"/>
            <a:r>
              <a:rPr lang="zh-CN" altLang="en-US" sz="3200" b="1" dirty="0" smtClean="0">
                <a:solidFill>
                  <a:schemeClr val="accent3"/>
                </a:solidFill>
                <a:latin typeface="楷体" panose="02010609060101010101" pitchFamily="49" charset="-122"/>
                <a:ea typeface="楷体" panose="02010609060101010101" pitchFamily="49" charset="-122"/>
              </a:rPr>
              <a:t>双向聚类</a:t>
            </a:r>
            <a:r>
              <a:rPr lang="zh-CN" altLang="en-US" sz="3200" b="1" dirty="0">
                <a:solidFill>
                  <a:schemeClr val="accent3"/>
                </a:solidFill>
                <a:latin typeface="楷体" panose="02010609060101010101" pitchFamily="49" charset="-122"/>
                <a:ea typeface="楷体" panose="02010609060101010101" pitchFamily="49" charset="-122"/>
              </a:rPr>
              <a:t>方法</a:t>
            </a:r>
            <a:endParaRPr lang="en-US" altLang="zh-CN" sz="3200" b="1" dirty="0">
              <a:solidFill>
                <a:schemeClr val="accent3"/>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4" name="TextBox 1"/>
              <p:cNvSpPr txBox="1"/>
              <p:nvPr/>
            </p:nvSpPr>
            <p:spPr>
              <a:xfrm>
                <a:off x="0" y="1393595"/>
                <a:ext cx="11715994" cy="3170099"/>
              </a:xfrm>
              <a:prstGeom prst="rect">
                <a:avLst/>
              </a:prstGeom>
              <a:noFill/>
            </p:spPr>
            <p:txBody>
              <a:bodyPr wrap="square" rtlCol="0">
                <a:spAutoFit/>
              </a:bodyPr>
              <a:lstStyle/>
              <a:p>
                <a:pPr marL="457200" indent="-457200">
                  <a:lnSpc>
                    <a:spcPts val="4000"/>
                  </a:lnSpc>
                  <a:spcAft>
                    <a:spcPts val="1200"/>
                  </a:spcAft>
                  <a:buFont typeface="Wingdings" panose="05000000000000000000" pitchFamily="2" charset="2"/>
                  <a:buChar char="Ø"/>
                </a:pPr>
                <a:r>
                  <a:rPr lang="zh-CN" altLang="en-US" sz="2400" dirty="0" smtClean="0"/>
                  <a:t>稀疏双向 </a:t>
                </a:r>
                <a:r>
                  <a:rPr lang="en-US" altLang="zh-CN" sz="2400" dirty="0"/>
                  <a:t>K </a:t>
                </a:r>
                <a:r>
                  <a:rPr lang="zh-CN" altLang="en-US" sz="2400" dirty="0"/>
                  <a:t>均值聚类是将 </a:t>
                </a:r>
                <a:r>
                  <a:rPr lang="en-US" altLang="zh-CN" sz="2400" dirty="0"/>
                  <a:t>K </a:t>
                </a:r>
                <a:r>
                  <a:rPr lang="zh-CN" altLang="en-US" sz="2400" dirty="0"/>
                  <a:t>均值聚类拓展到稀疏双向聚类中的一种算法，求解 过程与 </a:t>
                </a:r>
                <a:r>
                  <a:rPr lang="en-US" altLang="zh-CN" sz="2400" dirty="0"/>
                  <a:t>K </a:t>
                </a:r>
                <a:r>
                  <a:rPr lang="zh-CN" altLang="en-US" sz="2400" dirty="0"/>
                  <a:t>均值算法类似。现给定原始数据集矩阵为 </a:t>
                </a:r>
                <a14:m>
                  <m:oMath xmlns:m="http://schemas.openxmlformats.org/officeDocument/2006/math">
                    <m:r>
                      <a:rPr lang="en-US" altLang="zh-CN" sz="2400" i="1">
                        <a:latin typeface="Cambria Math" panose="02040503050406030204" pitchFamily="18" charset="0"/>
                        <a:ea typeface="楷体" panose="02010609060101010101" pitchFamily="49" charset="-122"/>
                      </a:rPr>
                      <m:t>𝑋</m:t>
                    </m:r>
                    <m:r>
                      <a:rPr lang="en-US" altLang="zh-CN" sz="2400" i="1">
                        <a:latin typeface="Cambria Math" panose="02040503050406030204" pitchFamily="18" charset="0"/>
                        <a:ea typeface="楷体" panose="02010609060101010101" pitchFamily="49" charset="-122"/>
                      </a:rPr>
                      <m:t>=</m:t>
                    </m:r>
                    <m:sSup>
                      <m:sSupPr>
                        <m:ctrlPr>
                          <a:rPr lang="en-US" altLang="zh-CN" sz="2400" i="1">
                            <a:latin typeface="Cambria Math" panose="02040503050406030204" pitchFamily="18" charset="0"/>
                            <a:ea typeface="楷体" panose="02010609060101010101" pitchFamily="49" charset="-122"/>
                          </a:rPr>
                        </m:ctrlPr>
                      </m:sSupPr>
                      <m:e>
                        <m:r>
                          <a:rPr lang="en-US" altLang="zh-CN" sz="2400" i="1">
                            <a:latin typeface="Cambria Math" panose="02040503050406030204" pitchFamily="18" charset="0"/>
                            <a:ea typeface="楷体" panose="02010609060101010101" pitchFamily="49" charset="-122"/>
                          </a:rPr>
                          <m:t>(</m:t>
                        </m:r>
                        <m:sSub>
                          <m:sSubPr>
                            <m:ctrlPr>
                              <a:rPr lang="en-US" altLang="zh-CN" sz="2400" i="1">
                                <a:latin typeface="Cambria Math" panose="02040503050406030204" pitchFamily="18" charset="0"/>
                                <a:ea typeface="楷体" panose="02010609060101010101" pitchFamily="49" charset="-122"/>
                              </a:rPr>
                            </m:ctrlPr>
                          </m:sSubPr>
                          <m:e>
                            <m:r>
                              <a:rPr lang="en-US" altLang="zh-CN" sz="2400" i="1">
                                <a:latin typeface="Cambria Math" panose="02040503050406030204" pitchFamily="18" charset="0"/>
                                <a:ea typeface="楷体" panose="02010609060101010101" pitchFamily="49" charset="-122"/>
                              </a:rPr>
                              <m:t>𝑋</m:t>
                            </m:r>
                          </m:e>
                          <m:sub>
                            <m:r>
                              <a:rPr lang="en-US" altLang="zh-CN" sz="2400" i="1">
                                <a:latin typeface="Cambria Math" panose="02040503050406030204" pitchFamily="18" charset="0"/>
                                <a:ea typeface="楷体" panose="02010609060101010101" pitchFamily="49" charset="-122"/>
                              </a:rPr>
                              <m:t>1</m:t>
                            </m:r>
                          </m:sub>
                        </m:sSub>
                        <m:r>
                          <a:rPr lang="en-US" altLang="zh-CN" sz="2400" i="1">
                            <a:latin typeface="Cambria Math" panose="02040503050406030204" pitchFamily="18" charset="0"/>
                            <a:ea typeface="楷体" panose="02010609060101010101" pitchFamily="49" charset="-122"/>
                          </a:rPr>
                          <m:t>,</m:t>
                        </m:r>
                        <m:r>
                          <a:rPr lang="en-US" altLang="zh-CN" sz="2400" i="1">
                            <a:latin typeface="Cambria Math" panose="02040503050406030204" pitchFamily="18" charset="0"/>
                            <a:ea typeface="Cambria Math" panose="02040503050406030204" pitchFamily="18" charset="0"/>
                          </a:rPr>
                          <m:t>⋯,</m:t>
                        </m:r>
                        <m:sSub>
                          <m:sSubPr>
                            <m:ctrlPr>
                              <a:rPr lang="en-US" altLang="zh-CN" sz="2400" i="1">
                                <a:solidFill>
                                  <a:srgbClr val="000000"/>
                                </a:solidFill>
                                <a:latin typeface="Cambria Math" panose="02040503050406030204" pitchFamily="18" charset="0"/>
                                <a:ea typeface="楷体" panose="02010609060101010101" pitchFamily="49" charset="-122"/>
                              </a:rPr>
                            </m:ctrlPr>
                          </m:sSubPr>
                          <m:e>
                            <m:r>
                              <a:rPr lang="en-US" altLang="zh-CN" sz="2400" i="1">
                                <a:solidFill>
                                  <a:srgbClr val="000000"/>
                                </a:solidFill>
                                <a:latin typeface="Cambria Math" panose="02040503050406030204" pitchFamily="18" charset="0"/>
                                <a:ea typeface="楷体" panose="02010609060101010101" pitchFamily="49" charset="-122"/>
                              </a:rPr>
                              <m:t>𝑋</m:t>
                            </m:r>
                          </m:e>
                          <m:sub>
                            <m:r>
                              <a:rPr lang="en-US" altLang="zh-CN" sz="2400" i="1">
                                <a:solidFill>
                                  <a:srgbClr val="000000"/>
                                </a:solidFill>
                                <a:latin typeface="Cambria Math" panose="02040503050406030204" pitchFamily="18" charset="0"/>
                                <a:ea typeface="楷体" panose="02010609060101010101" pitchFamily="49" charset="-122"/>
                              </a:rPr>
                              <m:t>𝑛</m:t>
                            </m:r>
                          </m:sub>
                        </m:sSub>
                        <m:r>
                          <a:rPr lang="en-US" altLang="zh-CN" sz="2400" i="1">
                            <a:latin typeface="Cambria Math" panose="02040503050406030204" pitchFamily="18" charset="0"/>
                            <a:ea typeface="楷体" panose="02010609060101010101" pitchFamily="49" charset="-122"/>
                          </a:rPr>
                          <m:t>)</m:t>
                        </m:r>
                      </m:e>
                      <m:sup>
                        <m:r>
                          <a:rPr lang="en-US" altLang="zh-CN" sz="2400" i="1">
                            <a:latin typeface="Cambria Math" panose="02040503050406030204" pitchFamily="18" charset="0"/>
                            <a:ea typeface="楷体" panose="02010609060101010101" pitchFamily="49" charset="-122"/>
                          </a:rPr>
                          <m:t>𝑇</m:t>
                        </m:r>
                      </m:sup>
                    </m:sSup>
                  </m:oMath>
                </a14:m>
                <a:r>
                  <a:rPr lang="zh-CN" altLang="en-US" sz="2400" dirty="0"/>
                  <a:t>，其中 </a:t>
                </a:r>
                <a:r>
                  <a:rPr lang="en-US" altLang="zh-CN" sz="2400" dirty="0"/>
                  <a:t>n </a:t>
                </a:r>
                <a:r>
                  <a:rPr lang="zh-CN" altLang="en-US" sz="2400" dirty="0" smtClean="0"/>
                  <a:t>表示</a:t>
                </a:r>
                <a:r>
                  <a:rPr lang="zh-CN" altLang="en-US" sz="2400" dirty="0"/>
                  <a:t>样本数，</a:t>
                </a:r>
                <a:r>
                  <a:rPr lang="en-US" altLang="zh-CN" sz="2400" dirty="0"/>
                  <a:t>p </a:t>
                </a:r>
                <a:r>
                  <a:rPr lang="zh-CN" altLang="en-US" sz="2400" dirty="0"/>
                  <a:t>表示特征数且 </a:t>
                </a:r>
                <a14:m>
                  <m:oMath xmlns:m="http://schemas.openxmlformats.org/officeDocument/2006/math">
                    <m:sSub>
                      <m:sSubPr>
                        <m:ctrlPr>
                          <a:rPr lang="en-US" altLang="zh-CN" sz="2400" i="1" smtClean="0">
                            <a:latin typeface="Cambria Math" panose="02040503050406030204" pitchFamily="18" charset="0"/>
                            <a:ea typeface="楷体" panose="02010609060101010101" pitchFamily="49" charset="-122"/>
                          </a:rPr>
                        </m:ctrlPr>
                      </m:sSubPr>
                      <m:e>
                        <m:r>
                          <a:rPr lang="en-US" altLang="zh-CN" sz="2400" b="0" i="1" smtClean="0">
                            <a:latin typeface="Cambria Math" panose="02040503050406030204" pitchFamily="18" charset="0"/>
                            <a:ea typeface="楷体" panose="02010609060101010101" pitchFamily="49" charset="-122"/>
                          </a:rPr>
                          <m:t>𝑋</m:t>
                        </m:r>
                      </m:e>
                      <m:sub>
                        <m:r>
                          <a:rPr lang="en-US" altLang="zh-CN" sz="2400" b="0" i="1" smtClean="0">
                            <a:latin typeface="Cambria Math" panose="02040503050406030204" pitchFamily="18" charset="0"/>
                            <a:ea typeface="楷体" panose="02010609060101010101" pitchFamily="49" charset="-122"/>
                          </a:rPr>
                          <m:t>𝑖</m:t>
                        </m:r>
                      </m:sub>
                    </m:sSub>
                    <m:r>
                      <a:rPr lang="en-US" altLang="zh-CN" sz="2400" i="1">
                        <a:latin typeface="Cambria Math" panose="02040503050406030204" pitchFamily="18" charset="0"/>
                        <a:ea typeface="楷体" panose="02010609060101010101" pitchFamily="49" charset="-122"/>
                      </a:rPr>
                      <m:t>=</m:t>
                    </m:r>
                    <m:sSup>
                      <m:sSupPr>
                        <m:ctrlPr>
                          <a:rPr lang="en-US" altLang="zh-CN" sz="2400" i="1">
                            <a:latin typeface="Cambria Math" panose="02040503050406030204" pitchFamily="18" charset="0"/>
                            <a:ea typeface="楷体" panose="02010609060101010101" pitchFamily="49" charset="-122"/>
                          </a:rPr>
                        </m:ctrlPr>
                      </m:sSupPr>
                      <m:e>
                        <m:r>
                          <a:rPr lang="en-US" altLang="zh-CN" sz="2400" i="1">
                            <a:latin typeface="Cambria Math" panose="02040503050406030204" pitchFamily="18" charset="0"/>
                            <a:ea typeface="楷体" panose="02010609060101010101" pitchFamily="49" charset="-122"/>
                          </a:rPr>
                          <m:t>(</m:t>
                        </m:r>
                        <m:sSub>
                          <m:sSubPr>
                            <m:ctrlPr>
                              <a:rPr lang="en-US" altLang="zh-CN" sz="2400" i="1">
                                <a:latin typeface="Cambria Math" panose="02040503050406030204" pitchFamily="18" charset="0"/>
                                <a:ea typeface="楷体" panose="02010609060101010101" pitchFamily="49" charset="-122"/>
                              </a:rPr>
                            </m:ctrlPr>
                          </m:sSubPr>
                          <m:e>
                            <m:r>
                              <a:rPr lang="en-US" altLang="zh-CN" sz="2400" i="1">
                                <a:latin typeface="Cambria Math" panose="02040503050406030204" pitchFamily="18" charset="0"/>
                                <a:ea typeface="楷体" panose="02010609060101010101" pitchFamily="49" charset="-122"/>
                              </a:rPr>
                              <m:t>𝑋</m:t>
                            </m:r>
                          </m:e>
                          <m:sub>
                            <m:r>
                              <a:rPr lang="en-US" altLang="zh-CN" sz="2400" b="0" i="1" smtClean="0">
                                <a:latin typeface="Cambria Math" panose="02040503050406030204" pitchFamily="18" charset="0"/>
                                <a:ea typeface="楷体" panose="02010609060101010101" pitchFamily="49" charset="-122"/>
                              </a:rPr>
                              <m:t>𝑖</m:t>
                            </m:r>
                            <m:r>
                              <a:rPr lang="en-US" altLang="zh-CN" sz="2400" b="0" i="1" smtClean="0">
                                <a:latin typeface="Cambria Math" panose="02040503050406030204" pitchFamily="18" charset="0"/>
                                <a:ea typeface="楷体" panose="02010609060101010101" pitchFamily="49" charset="-122"/>
                              </a:rPr>
                              <m:t>1</m:t>
                            </m:r>
                          </m:sub>
                        </m:sSub>
                        <m:r>
                          <a:rPr lang="en-US" altLang="zh-CN" sz="2400" i="1">
                            <a:latin typeface="Cambria Math" panose="02040503050406030204" pitchFamily="18" charset="0"/>
                            <a:ea typeface="楷体" panose="02010609060101010101" pitchFamily="49" charset="-122"/>
                          </a:rPr>
                          <m:t>,</m:t>
                        </m:r>
                        <m:r>
                          <a:rPr lang="en-US" altLang="zh-CN" sz="2400" i="1">
                            <a:latin typeface="Cambria Math" panose="02040503050406030204" pitchFamily="18" charset="0"/>
                            <a:ea typeface="Cambria Math" panose="02040503050406030204" pitchFamily="18" charset="0"/>
                          </a:rPr>
                          <m:t>⋯,</m:t>
                        </m:r>
                        <m:sSub>
                          <m:sSubPr>
                            <m:ctrlPr>
                              <a:rPr lang="en-US" altLang="zh-CN" sz="2400" i="1">
                                <a:solidFill>
                                  <a:srgbClr val="000000"/>
                                </a:solidFill>
                                <a:latin typeface="Cambria Math" panose="02040503050406030204" pitchFamily="18" charset="0"/>
                                <a:ea typeface="楷体" panose="02010609060101010101" pitchFamily="49" charset="-122"/>
                              </a:rPr>
                            </m:ctrlPr>
                          </m:sSubPr>
                          <m:e>
                            <m:r>
                              <a:rPr lang="en-US" altLang="zh-CN" sz="2400" i="1">
                                <a:solidFill>
                                  <a:srgbClr val="000000"/>
                                </a:solidFill>
                                <a:latin typeface="Cambria Math" panose="02040503050406030204" pitchFamily="18" charset="0"/>
                                <a:ea typeface="楷体" panose="02010609060101010101" pitchFamily="49" charset="-122"/>
                              </a:rPr>
                              <m:t>𝑋</m:t>
                            </m:r>
                          </m:e>
                          <m:sub>
                            <m:r>
                              <a:rPr lang="en-US" altLang="zh-CN" sz="2400" b="0" i="1" smtClean="0">
                                <a:solidFill>
                                  <a:srgbClr val="000000"/>
                                </a:solidFill>
                                <a:latin typeface="Cambria Math" panose="02040503050406030204" pitchFamily="18" charset="0"/>
                                <a:ea typeface="楷体" panose="02010609060101010101" pitchFamily="49" charset="-122"/>
                              </a:rPr>
                              <m:t>𝑖𝑝</m:t>
                            </m:r>
                          </m:sub>
                        </m:sSub>
                        <m:r>
                          <a:rPr lang="en-US" altLang="zh-CN" sz="2400" i="1">
                            <a:latin typeface="Cambria Math" panose="02040503050406030204" pitchFamily="18" charset="0"/>
                            <a:ea typeface="楷体" panose="02010609060101010101" pitchFamily="49" charset="-122"/>
                          </a:rPr>
                          <m:t>)</m:t>
                        </m:r>
                      </m:e>
                      <m:sup>
                        <m:r>
                          <a:rPr lang="en-US" altLang="zh-CN" sz="2400" i="1">
                            <a:latin typeface="Cambria Math" panose="02040503050406030204" pitchFamily="18" charset="0"/>
                            <a:ea typeface="楷体" panose="02010609060101010101" pitchFamily="49" charset="-122"/>
                          </a:rPr>
                          <m:t>𝑇</m:t>
                        </m:r>
                      </m:sup>
                    </m:sSup>
                  </m:oMath>
                </a14:m>
                <a:r>
                  <a:rPr lang="zh-CN" altLang="en-US" sz="2400" dirty="0"/>
                  <a:t>。假设 </a:t>
                </a:r>
                <a:r>
                  <a:rPr lang="en-US" altLang="zh-CN" sz="2400" dirty="0"/>
                  <a:t>n </a:t>
                </a:r>
                <a:r>
                  <a:rPr lang="zh-CN" altLang="en-US" sz="2400" dirty="0"/>
                  <a:t>个样本可以划分为 </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𝐾</m:t>
                        </m:r>
                      </m:e>
                      <m:sub>
                        <m:r>
                          <a:rPr lang="en-US" altLang="zh-CN" sz="2400" b="0" i="1" smtClean="0">
                            <a:latin typeface="Cambria Math" panose="02040503050406030204" pitchFamily="18" charset="0"/>
                          </a:rPr>
                          <m:t>1</m:t>
                        </m:r>
                      </m:sub>
                    </m:sSub>
                  </m:oMath>
                </a14:m>
                <a:r>
                  <a:rPr lang="zh-CN" altLang="en-US" sz="2400" dirty="0" smtClean="0"/>
                  <a:t>个 </a:t>
                </a:r>
                <a:r>
                  <a:rPr lang="zh-CN" altLang="en-US" sz="2400" dirty="0"/>
                  <a:t>类别，记为 </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𝐺</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𝐺</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𝐺</m:t>
                        </m:r>
                      </m:e>
                      <m:sub>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𝐾</m:t>
                            </m:r>
                          </m:e>
                          <m:sub>
                            <m:r>
                              <a:rPr lang="en-US" altLang="zh-CN" sz="2400" b="0" i="1" smtClean="0">
                                <a:latin typeface="Cambria Math" panose="02040503050406030204" pitchFamily="18" charset="0"/>
                                <a:ea typeface="Cambria Math" panose="02040503050406030204" pitchFamily="18" charset="0"/>
                              </a:rPr>
                              <m:t>1</m:t>
                            </m:r>
                          </m:sub>
                        </m:sSub>
                      </m:sub>
                    </m:sSub>
                  </m:oMath>
                </a14:m>
                <a:r>
                  <a:rPr lang="zh-CN" altLang="en-US" sz="2400" dirty="0" smtClean="0"/>
                  <a:t>，</a:t>
                </a:r>
                <a:r>
                  <a:rPr lang="en-US" altLang="zh-CN" sz="2400" dirty="0"/>
                  <a:t>p </a:t>
                </a:r>
                <a:r>
                  <a:rPr lang="zh-CN" altLang="en-US" sz="2400" dirty="0"/>
                  <a:t>个特征可以划分为</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𝐾</m:t>
                        </m:r>
                      </m:e>
                      <m:sub>
                        <m:r>
                          <a:rPr lang="en-US" altLang="zh-CN" sz="2400" b="0" i="1" smtClean="0">
                            <a:latin typeface="Cambria Math" panose="02040503050406030204" pitchFamily="18" charset="0"/>
                          </a:rPr>
                          <m:t>2</m:t>
                        </m:r>
                      </m:sub>
                    </m:sSub>
                  </m:oMath>
                </a14:m>
                <a:r>
                  <a:rPr lang="zh-CN" altLang="en-US" sz="2400" dirty="0"/>
                  <a:t>个类别，记为 </a:t>
                </a:r>
                <a14:m>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b="0" i="1" smtClean="0">
                            <a:latin typeface="Cambria Math" panose="02040503050406030204" pitchFamily="18" charset="0"/>
                          </a:rPr>
                          <m:t>𝐺</m:t>
                        </m:r>
                      </m:e>
                      <m:sub>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m:t>
                        </m:r>
                      </m:sup>
                    </m:sSubSup>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𝐺</m:t>
                        </m:r>
                      </m:e>
                      <m:sub>
                        <m:r>
                          <a:rPr lang="en-US" altLang="zh-CN" sz="2400" b="0" i="1" smtClean="0">
                            <a:latin typeface="Cambria Math" panose="02040503050406030204" pitchFamily="18" charset="0"/>
                          </a:rPr>
                          <m:t>2</m:t>
                        </m:r>
                      </m:sub>
                      <m:sup>
                        <m:r>
                          <a:rPr lang="en-US" altLang="zh-CN" sz="2400" b="0" i="1" smtClean="0">
                            <a:latin typeface="Cambria Math" panose="02040503050406030204" pitchFamily="18" charset="0"/>
                          </a:rPr>
                          <m:t>∗</m:t>
                        </m:r>
                      </m:sup>
                    </m:sSubSup>
                    <m:r>
                      <a:rPr lang="en-US" altLang="zh-CN" sz="2400" b="0" i="1" smtClean="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m:t>
                    </m:r>
                    <m:sSubSup>
                      <m:sSubSupPr>
                        <m:ctrlPr>
                          <a:rPr lang="en-US" altLang="zh-CN" sz="2400" b="0" i="1" smtClean="0">
                            <a:latin typeface="Cambria Math" panose="02040503050406030204" pitchFamily="18" charset="0"/>
                            <a:ea typeface="Cambria Math" panose="02040503050406030204" pitchFamily="18" charset="0"/>
                          </a:rPr>
                        </m:ctrlPr>
                      </m:sSubSupPr>
                      <m:e>
                        <m:r>
                          <a:rPr lang="en-US" altLang="zh-CN" sz="2400" b="0" i="1" smtClean="0">
                            <a:latin typeface="Cambria Math" panose="02040503050406030204" pitchFamily="18" charset="0"/>
                            <a:ea typeface="Cambria Math" panose="02040503050406030204" pitchFamily="18" charset="0"/>
                          </a:rPr>
                          <m:t>𝐺</m:t>
                        </m:r>
                      </m:e>
                      <m:sub>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𝐾</m:t>
                            </m:r>
                          </m:e>
                          <m:sub>
                            <m:r>
                              <a:rPr lang="en-US" altLang="zh-CN" sz="2400" b="0" i="1" smtClean="0">
                                <a:latin typeface="Cambria Math" panose="02040503050406030204" pitchFamily="18" charset="0"/>
                                <a:ea typeface="Cambria Math" panose="02040503050406030204" pitchFamily="18" charset="0"/>
                              </a:rPr>
                              <m:t>2</m:t>
                            </m:r>
                          </m:sub>
                        </m:sSub>
                      </m:sub>
                      <m:sup>
                        <m:r>
                          <a:rPr lang="en-US" altLang="zh-CN" sz="2400" b="0" i="1" smtClean="0">
                            <a:latin typeface="Cambria Math" panose="02040503050406030204" pitchFamily="18" charset="0"/>
                            <a:ea typeface="Cambria Math" panose="02040503050406030204" pitchFamily="18" charset="0"/>
                          </a:rPr>
                          <m:t>∗</m:t>
                        </m:r>
                      </m:sup>
                    </m:sSubSup>
                  </m:oMath>
                </a14:m>
                <a:r>
                  <a:rPr lang="zh-CN" altLang="en-US" sz="2400" dirty="0" smtClean="0"/>
                  <a:t>。 </a:t>
                </a:r>
                <a:r>
                  <a:rPr lang="zh-CN" altLang="en-US" sz="2400" dirty="0"/>
                  <a:t>并且假设样本</a:t>
                </a:r>
                <a14:m>
                  <m:oMath xmlns:m="http://schemas.openxmlformats.org/officeDocument/2006/math">
                    <m:sSub>
                      <m:sSubPr>
                        <m:ctrlPr>
                          <a:rPr lang="en-US" altLang="zh-CN" sz="2400" i="1">
                            <a:latin typeface="Cambria Math" panose="02040503050406030204" pitchFamily="18" charset="0"/>
                            <a:ea typeface="楷体" panose="02010609060101010101" pitchFamily="49" charset="-122"/>
                          </a:rPr>
                        </m:ctrlPr>
                      </m:sSubPr>
                      <m:e>
                        <m:r>
                          <a:rPr lang="en-US" altLang="zh-CN" sz="2400" i="1">
                            <a:latin typeface="Cambria Math" panose="02040503050406030204" pitchFamily="18" charset="0"/>
                            <a:ea typeface="楷体" panose="02010609060101010101" pitchFamily="49" charset="-122"/>
                          </a:rPr>
                          <m:t>𝑋</m:t>
                        </m:r>
                      </m:e>
                      <m:sub>
                        <m:r>
                          <a:rPr lang="en-US" altLang="zh-CN" sz="2400" i="1">
                            <a:latin typeface="Cambria Math" panose="02040503050406030204" pitchFamily="18" charset="0"/>
                            <a:ea typeface="楷体" panose="02010609060101010101" pitchFamily="49" charset="-122"/>
                          </a:rPr>
                          <m:t>𝑖</m:t>
                        </m:r>
                      </m:sub>
                    </m:sSub>
                  </m:oMath>
                </a14:m>
                <a:r>
                  <a:rPr lang="zh-CN" altLang="en-US" sz="2400" dirty="0"/>
                  <a:t> </a:t>
                </a:r>
                <a:r>
                  <a:rPr lang="zh-CN" altLang="en-US" sz="2400" dirty="0" smtClean="0"/>
                  <a:t>中</a:t>
                </a:r>
                <a:r>
                  <a:rPr lang="zh-CN" altLang="en-US" sz="2400" dirty="0"/>
                  <a:t>的元素 </a:t>
                </a:r>
                <a14:m>
                  <m:oMath xmlns:m="http://schemas.openxmlformats.org/officeDocument/2006/math">
                    <m:sSub>
                      <m:sSubPr>
                        <m:ctrlPr>
                          <a:rPr lang="en-US" altLang="zh-CN" sz="2400" i="1">
                            <a:latin typeface="Cambria Math" panose="02040503050406030204" pitchFamily="18" charset="0"/>
                            <a:ea typeface="楷体" panose="02010609060101010101" pitchFamily="49" charset="-122"/>
                          </a:rPr>
                        </m:ctrlPr>
                      </m:sSubPr>
                      <m:e>
                        <m:r>
                          <a:rPr lang="en-US" altLang="zh-CN" sz="2400" i="1">
                            <a:latin typeface="Cambria Math" panose="02040503050406030204" pitchFamily="18" charset="0"/>
                            <a:ea typeface="楷体" panose="02010609060101010101" pitchFamily="49" charset="-122"/>
                          </a:rPr>
                          <m:t>𝑋</m:t>
                        </m:r>
                      </m:e>
                      <m:sub>
                        <m:r>
                          <a:rPr lang="en-US" altLang="zh-CN" sz="2400" i="1">
                            <a:latin typeface="Cambria Math" panose="02040503050406030204" pitchFamily="18" charset="0"/>
                            <a:ea typeface="楷体" panose="02010609060101010101" pitchFamily="49" charset="-122"/>
                          </a:rPr>
                          <m:t>𝑖</m:t>
                        </m:r>
                        <m:r>
                          <a:rPr lang="en-US" altLang="zh-CN" sz="2400" b="0" i="1" smtClean="0">
                            <a:latin typeface="Cambria Math" panose="02040503050406030204" pitchFamily="18" charset="0"/>
                            <a:ea typeface="楷体" panose="02010609060101010101" pitchFamily="49" charset="-122"/>
                          </a:rPr>
                          <m:t>𝑗</m:t>
                        </m:r>
                      </m:sub>
                    </m:sSub>
                  </m:oMath>
                </a14:m>
                <a:r>
                  <a:rPr lang="zh-CN" altLang="en-US" sz="2400" dirty="0"/>
                  <a:t>的期望 </a:t>
                </a:r>
                <a:r>
                  <a:rPr lang="en-US" altLang="zh-CN" sz="2400" dirty="0"/>
                  <a:t>E(</a:t>
                </a:r>
                <a14:m>
                  <m:oMath xmlns:m="http://schemas.openxmlformats.org/officeDocument/2006/math">
                    <m:sSub>
                      <m:sSubPr>
                        <m:ctrlPr>
                          <a:rPr lang="en-US" altLang="zh-CN" sz="2400" i="1">
                            <a:latin typeface="Cambria Math" panose="02040503050406030204" pitchFamily="18" charset="0"/>
                            <a:ea typeface="楷体" panose="02010609060101010101" pitchFamily="49" charset="-122"/>
                          </a:rPr>
                        </m:ctrlPr>
                      </m:sSubPr>
                      <m:e>
                        <m:r>
                          <a:rPr lang="en-US" altLang="zh-CN" sz="2400" i="1">
                            <a:latin typeface="Cambria Math" panose="02040503050406030204" pitchFamily="18" charset="0"/>
                            <a:ea typeface="楷体" panose="02010609060101010101" pitchFamily="49" charset="-122"/>
                          </a:rPr>
                          <m:t>𝑋</m:t>
                        </m:r>
                      </m:e>
                      <m:sub>
                        <m:r>
                          <a:rPr lang="en-US" altLang="zh-CN" sz="2400" i="1">
                            <a:latin typeface="Cambria Math" panose="02040503050406030204" pitchFamily="18" charset="0"/>
                            <a:ea typeface="楷体" panose="02010609060101010101" pitchFamily="49" charset="-122"/>
                          </a:rPr>
                          <m:t>𝑖𝑗</m:t>
                        </m:r>
                      </m:sub>
                    </m:sSub>
                  </m:oMath>
                </a14:m>
                <a:r>
                  <a:rPr lang="en-US" altLang="zh-CN" sz="2400" dirty="0"/>
                  <a:t> ) = </a:t>
                </a:r>
                <a14:m>
                  <m:oMath xmlns:m="http://schemas.openxmlformats.org/officeDocument/2006/math">
                    <m:sSub>
                      <m:sSubPr>
                        <m:ctrlPr>
                          <a:rPr lang="en-US" altLang="zh-CN" sz="2400" i="1" smtClean="0">
                            <a:latin typeface="Cambria Math" panose="02040503050406030204" pitchFamily="18" charset="0"/>
                            <a:ea typeface="楷体" panose="02010609060101010101" pitchFamily="49" charset="-122"/>
                          </a:rPr>
                        </m:ctrlPr>
                      </m:sSubPr>
                      <m:e>
                        <m:r>
                          <a:rPr lang="zh-CN" altLang="en-US" sz="2400" i="1" smtClean="0">
                            <a:latin typeface="Cambria Math" panose="02040503050406030204" pitchFamily="18" charset="0"/>
                            <a:ea typeface="楷体" panose="02010609060101010101" pitchFamily="49" charset="-122"/>
                          </a:rPr>
                          <m:t>𝜇</m:t>
                        </m:r>
                      </m:e>
                      <m:sub>
                        <m:r>
                          <a:rPr lang="en-US" altLang="zh-CN" sz="2400" b="0" i="1" smtClean="0">
                            <a:latin typeface="Cambria Math" panose="02040503050406030204" pitchFamily="18" charset="0"/>
                            <a:ea typeface="楷体" panose="02010609060101010101" pitchFamily="49" charset="-122"/>
                          </a:rPr>
                          <m:t>𝑙𝑠</m:t>
                        </m:r>
                      </m:sub>
                    </m:sSub>
                  </m:oMath>
                </a14:m>
                <a:r>
                  <a:rPr lang="zh-CN" altLang="en-US" sz="2400" dirty="0"/>
                  <a:t>，其中 </a:t>
                </a:r>
                <a14:m>
                  <m:oMath xmlns:m="http://schemas.openxmlformats.org/officeDocument/2006/math">
                    <m:sSub>
                      <m:sSubPr>
                        <m:ctrlPr>
                          <a:rPr lang="en-US" altLang="zh-CN" sz="2400" i="1">
                            <a:latin typeface="Cambria Math" panose="02040503050406030204" pitchFamily="18" charset="0"/>
                            <a:ea typeface="楷体" panose="02010609060101010101" pitchFamily="49" charset="-122"/>
                          </a:rPr>
                        </m:ctrlPr>
                      </m:sSubPr>
                      <m:e>
                        <m:r>
                          <a:rPr lang="zh-CN" altLang="en-US" sz="2400" i="1">
                            <a:latin typeface="Cambria Math" panose="02040503050406030204" pitchFamily="18" charset="0"/>
                            <a:ea typeface="楷体" panose="02010609060101010101" pitchFamily="49" charset="-122"/>
                          </a:rPr>
                          <m:t>𝜇</m:t>
                        </m:r>
                      </m:e>
                      <m:sub>
                        <m:r>
                          <a:rPr lang="en-US" altLang="zh-CN" sz="2400" i="1">
                            <a:latin typeface="Cambria Math" panose="02040503050406030204" pitchFamily="18" charset="0"/>
                            <a:ea typeface="楷体" panose="02010609060101010101" pitchFamily="49" charset="-122"/>
                          </a:rPr>
                          <m:t>𝑙𝑠</m:t>
                        </m:r>
                      </m:sub>
                    </m:sSub>
                  </m:oMath>
                </a14:m>
                <a:r>
                  <a:rPr lang="zh-CN" altLang="en-US" sz="2400" dirty="0"/>
                  <a:t>表示</a:t>
                </a:r>
                <a14:m>
                  <m:oMath xmlns:m="http://schemas.openxmlformats.org/officeDocument/2006/math">
                    <m:sSub>
                      <m:sSubPr>
                        <m:ctrlPr>
                          <a:rPr lang="en-US" altLang="zh-CN" sz="2400" i="1">
                            <a:latin typeface="Cambria Math" panose="02040503050406030204" pitchFamily="18" charset="0"/>
                            <a:ea typeface="楷体" panose="02010609060101010101" pitchFamily="49" charset="-122"/>
                          </a:rPr>
                        </m:ctrlPr>
                      </m:sSubPr>
                      <m:e>
                        <m:r>
                          <a:rPr lang="en-US" altLang="zh-CN" sz="2400" i="1">
                            <a:latin typeface="Cambria Math" panose="02040503050406030204" pitchFamily="18" charset="0"/>
                            <a:ea typeface="楷体" panose="02010609060101010101" pitchFamily="49" charset="-122"/>
                          </a:rPr>
                          <m:t>𝑋</m:t>
                        </m:r>
                      </m:e>
                      <m:sub>
                        <m:r>
                          <a:rPr lang="en-US" altLang="zh-CN" sz="2400" i="1">
                            <a:latin typeface="Cambria Math" panose="02040503050406030204" pitchFamily="18" charset="0"/>
                            <a:ea typeface="楷体" panose="02010609060101010101" pitchFamily="49" charset="-122"/>
                          </a:rPr>
                          <m:t>𝑖𝑗</m:t>
                        </m:r>
                      </m:sub>
                    </m:sSub>
                  </m:oMath>
                </a14:m>
                <a:r>
                  <a:rPr lang="zh-CN" altLang="en-US" sz="2400" dirty="0"/>
                  <a:t>属于第 </a:t>
                </a:r>
                <a:r>
                  <a:rPr lang="en-US" altLang="zh-CN" sz="2400" dirty="0" smtClean="0"/>
                  <a:t>l</a:t>
                </a:r>
                <a:r>
                  <a:rPr lang="zh-CN" altLang="en-US" sz="2400" dirty="0" smtClean="0"/>
                  <a:t>个</a:t>
                </a:r>
                <a:r>
                  <a:rPr lang="zh-CN" altLang="en-US" sz="2400" dirty="0"/>
                  <a:t>样本类别、第 </a:t>
                </a:r>
                <a:r>
                  <a:rPr lang="en-US" altLang="zh-CN" sz="2400" dirty="0"/>
                  <a:t>s </a:t>
                </a:r>
                <a:r>
                  <a:rPr lang="zh-CN" altLang="en-US" sz="2400" dirty="0"/>
                  <a:t>个特征类别所对应子矩阵中的元素均值。双向聚类的目标函数为 最小化下式： </a:t>
                </a:r>
                <a:endParaRPr lang="en-US" altLang="zh-CN" sz="2400" dirty="0" smtClean="0">
                  <a:latin typeface="楷体" panose="02010609060101010101" pitchFamily="49" charset="-122"/>
                  <a:ea typeface="楷体" panose="02010609060101010101" pitchFamily="49" charset="-122"/>
                </a:endParaRPr>
              </a:p>
            </p:txBody>
          </p:sp>
        </mc:Choice>
        <mc:Fallback>
          <p:sp>
            <p:nvSpPr>
              <p:cNvPr id="4" name="TextBox 1"/>
              <p:cNvSpPr txBox="1">
                <a:spLocks noRot="1" noChangeAspect="1" noMove="1" noResize="1" noEditPoints="1" noAdjustHandles="1" noChangeArrowheads="1" noChangeShapeType="1" noTextEdit="1"/>
              </p:cNvSpPr>
              <p:nvPr/>
            </p:nvSpPr>
            <p:spPr>
              <a:xfrm>
                <a:off x="0" y="1393595"/>
                <a:ext cx="11715994" cy="3170099"/>
              </a:xfrm>
              <a:prstGeom prst="rect">
                <a:avLst/>
              </a:prstGeom>
              <a:blipFill rotWithShape="1">
                <a:blip r:embed="rId1"/>
                <a:stretch>
                  <a:fillRect t="-13" r="2" b="18"/>
                </a:stretch>
              </a:blipFill>
            </p:spPr>
            <p:txBody>
              <a:bodyPr/>
              <a:lstStyle/>
              <a:p>
                <a:r>
                  <a:rPr lang="zh-CN" altLang="en-US">
                    <a:noFill/>
                  </a:rPr>
                  <a:t> </a:t>
                </a:r>
              </a:p>
            </p:txBody>
          </p:sp>
        </mc:Fallback>
      </mc:AlternateContent>
      <p:pic>
        <p:nvPicPr>
          <p:cNvPr id="6" name="图片 5"/>
          <p:cNvPicPr>
            <a:picLocks noChangeAspect="1"/>
          </p:cNvPicPr>
          <p:nvPr/>
        </p:nvPicPr>
        <p:blipFill rotWithShape="1">
          <a:blip r:embed="rId2"/>
          <a:srcRect r="172" b="46349"/>
          <a:stretch>
            <a:fillRect/>
          </a:stretch>
        </p:blipFill>
        <p:spPr>
          <a:xfrm>
            <a:off x="1809617" y="4665294"/>
            <a:ext cx="7781423" cy="882066"/>
          </a:xfrm>
          <a:prstGeom prst="rect">
            <a:avLst/>
          </a:prstGeom>
        </p:spPr>
      </p:pic>
      <mc:AlternateContent xmlns:mc="http://schemas.openxmlformats.org/markup-compatibility/2006">
        <mc:Choice xmlns:a14="http://schemas.microsoft.com/office/drawing/2010/main" Requires="a14">
          <p:sp>
            <p:nvSpPr>
              <p:cNvPr id="7" name="矩形 6"/>
              <p:cNvSpPr/>
              <p:nvPr/>
            </p:nvSpPr>
            <p:spPr>
              <a:xfrm>
                <a:off x="396240" y="5547360"/>
                <a:ext cx="11411194" cy="830997"/>
              </a:xfrm>
              <a:prstGeom prst="rect">
                <a:avLst/>
              </a:prstGeom>
            </p:spPr>
            <p:txBody>
              <a:bodyPr wrap="square">
                <a:spAutoFit/>
              </a:bodyPr>
              <a:lstStyle/>
              <a:p>
                <a:r>
                  <a:rPr lang="zh-CN" altLang="en-US" sz="2400" dirty="0" smtClean="0">
                    <a:latin typeface="楷体" panose="02010609060101010101" pitchFamily="49" charset="-122"/>
                    <a:ea typeface="楷体" panose="02010609060101010101" pitchFamily="49" charset="-122"/>
                  </a:rPr>
                  <a:t>由式 </a:t>
                </a:r>
                <a:r>
                  <a:rPr lang="en-US" altLang="zh-CN" sz="2400" dirty="0">
                    <a:latin typeface="楷体" panose="02010609060101010101" pitchFamily="49" charset="-122"/>
                    <a:ea typeface="楷体" panose="02010609060101010101" pitchFamily="49" charset="-122"/>
                  </a:rPr>
                  <a:t>(1.8.1) </a:t>
                </a:r>
                <a:r>
                  <a:rPr lang="zh-CN" altLang="en-US" sz="2400" dirty="0">
                    <a:latin typeface="楷体" panose="02010609060101010101" pitchFamily="49" charset="-122"/>
                    <a:ea typeface="楷体" panose="02010609060101010101" pitchFamily="49" charset="-122"/>
                  </a:rPr>
                  <a:t>可以看出，</a:t>
                </a:r>
                <a:r>
                  <a:rPr lang="zh-CN" altLang="en-US" sz="2400" dirty="0" smtClean="0">
                    <a:latin typeface="楷体" panose="02010609060101010101" pitchFamily="49" charset="-122"/>
                    <a:ea typeface="楷体" panose="02010609060101010101" pitchFamily="49" charset="-122"/>
                  </a:rPr>
                  <a:t>当</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𝐾</m:t>
                        </m:r>
                      </m:e>
                      <m:sub>
                        <m:r>
                          <a:rPr lang="en-US" altLang="zh-CN" sz="2400" i="1">
                            <a:latin typeface="Cambria Math" panose="02040503050406030204" pitchFamily="18" charset="0"/>
                          </a:rPr>
                          <m:t>1</m:t>
                        </m:r>
                      </m:sub>
                    </m:sSub>
                  </m:oMath>
                </a14:m>
                <a:r>
                  <a:rPr lang="en-US" altLang="zh-CN" sz="2400" dirty="0" smtClean="0">
                    <a:latin typeface="楷体" panose="02010609060101010101" pitchFamily="49" charset="-122"/>
                    <a:ea typeface="楷体" panose="02010609060101010101" pitchFamily="49" charset="-122"/>
                  </a:rPr>
                  <a:t>=1</a:t>
                </a:r>
                <a:r>
                  <a:rPr lang="zh-CN" altLang="en-US" sz="2400" dirty="0" smtClean="0">
                    <a:latin typeface="楷体" panose="02010609060101010101" pitchFamily="49" charset="-122"/>
                    <a:ea typeface="楷体" panose="02010609060101010101" pitchFamily="49" charset="-122"/>
                  </a:rPr>
                  <a:t>时</a:t>
                </a:r>
                <a:r>
                  <a:rPr lang="zh-CN" altLang="en-US" sz="2400" dirty="0">
                    <a:latin typeface="楷体" panose="02010609060101010101" pitchFamily="49" charset="-122"/>
                    <a:ea typeface="楷体" panose="02010609060101010101" pitchFamily="49" charset="-122"/>
                  </a:rPr>
                  <a:t>，转化为关于特征的 </a:t>
                </a:r>
                <a:r>
                  <a:rPr lang="en-US" altLang="zh-CN" sz="2400" dirty="0">
                    <a:latin typeface="楷体" panose="02010609060101010101" pitchFamily="49" charset="-122"/>
                    <a:ea typeface="楷体" panose="02010609060101010101" pitchFamily="49" charset="-122"/>
                  </a:rPr>
                  <a:t>K </a:t>
                </a:r>
                <a:r>
                  <a:rPr lang="zh-CN" altLang="en-US" sz="2400" dirty="0">
                    <a:latin typeface="楷体" panose="02010609060101010101" pitchFamily="49" charset="-122"/>
                    <a:ea typeface="楷体" panose="02010609060101010101" pitchFamily="49" charset="-122"/>
                  </a:rPr>
                  <a:t>均值聚类，</a:t>
                </a:r>
                <a:r>
                  <a:rPr lang="zh-CN" altLang="en-US" sz="2400" dirty="0" smtClean="0">
                    <a:latin typeface="楷体" panose="02010609060101010101" pitchFamily="49" charset="-122"/>
                    <a:ea typeface="楷体" panose="02010609060101010101" pitchFamily="49" charset="-122"/>
                  </a:rPr>
                  <a:t>当</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𝐾</m:t>
                        </m:r>
                      </m:e>
                      <m:sub>
                        <m:r>
                          <a:rPr lang="en-US" altLang="zh-CN" sz="2400" b="0" i="1" smtClean="0">
                            <a:latin typeface="Cambria Math" panose="02040503050406030204" pitchFamily="18" charset="0"/>
                          </a:rPr>
                          <m:t>2</m:t>
                        </m:r>
                      </m:sub>
                    </m:sSub>
                  </m:oMath>
                </a14:m>
                <a:r>
                  <a:rPr lang="en-US" altLang="zh-CN" sz="2400" dirty="0" smtClean="0">
                    <a:latin typeface="楷体" panose="02010609060101010101" pitchFamily="49" charset="-122"/>
                    <a:ea typeface="楷体" panose="02010609060101010101" pitchFamily="49" charset="-122"/>
                  </a:rPr>
                  <a:t>=1</a:t>
                </a:r>
                <a:r>
                  <a:rPr lang="zh-CN" altLang="en-US" sz="2400" dirty="0" smtClean="0">
                    <a:latin typeface="楷体" panose="02010609060101010101" pitchFamily="49" charset="-122"/>
                    <a:ea typeface="楷体" panose="02010609060101010101" pitchFamily="49" charset="-122"/>
                  </a:rPr>
                  <a:t>时</a:t>
                </a:r>
                <a:r>
                  <a:rPr lang="zh-CN" altLang="en-US" sz="2400" dirty="0">
                    <a:latin typeface="楷体" panose="02010609060101010101" pitchFamily="49" charset="-122"/>
                    <a:ea typeface="楷体" panose="02010609060101010101" pitchFamily="49" charset="-122"/>
                  </a:rPr>
                  <a:t>，转化为关于样本的 </a:t>
                </a:r>
                <a:r>
                  <a:rPr lang="en-US" altLang="zh-CN" sz="2400" dirty="0">
                    <a:latin typeface="楷体" panose="02010609060101010101" pitchFamily="49" charset="-122"/>
                    <a:ea typeface="楷体" panose="02010609060101010101" pitchFamily="49" charset="-122"/>
                  </a:rPr>
                  <a:t>K </a:t>
                </a:r>
                <a:r>
                  <a:rPr lang="zh-CN" altLang="en-US" sz="2400" dirty="0">
                    <a:latin typeface="楷体" panose="02010609060101010101" pitchFamily="49" charset="-122"/>
                    <a:ea typeface="楷体" panose="02010609060101010101" pitchFamily="49" charset="-122"/>
                  </a:rPr>
                  <a:t>均值聚类。 </a:t>
                </a:r>
                <a:endParaRPr lang="zh-CN" altLang="en-US" sz="2400" dirty="0">
                  <a:latin typeface="楷体" panose="02010609060101010101" pitchFamily="49" charset="-122"/>
                  <a:ea typeface="楷体" panose="02010609060101010101" pitchFamily="49" charset="-122"/>
                </a:endParaRPr>
              </a:p>
            </p:txBody>
          </p:sp>
        </mc:Choice>
        <mc:Fallback>
          <p:sp>
            <p:nvSpPr>
              <p:cNvPr id="7" name="矩形 6"/>
              <p:cNvSpPr>
                <a:spLocks noRot="1" noChangeAspect="1" noMove="1" noResize="1" noEditPoints="1" noAdjustHandles="1" noChangeArrowheads="1" noChangeShapeType="1" noTextEdit="1"/>
              </p:cNvSpPr>
              <p:nvPr/>
            </p:nvSpPr>
            <p:spPr>
              <a:xfrm>
                <a:off x="396240" y="5547360"/>
                <a:ext cx="11411194" cy="830997"/>
              </a:xfrm>
              <a:prstGeom prst="rect">
                <a:avLst/>
              </a:prstGeom>
              <a:blipFill rotWithShape="1">
                <a:blip r:embed="rId3"/>
                <a:stretch>
                  <a:fillRect r="2" b="50"/>
                </a:stretch>
              </a:blipFill>
            </p:spPr>
            <p:txBody>
              <a:bodyPr/>
              <a:lstStyle/>
              <a:p>
                <a:r>
                  <a:rPr lang="zh-CN" altLang="en-US">
                    <a:noFill/>
                  </a:rPr>
                  <a:t> </a:t>
                </a:r>
              </a:p>
            </p:txBody>
          </p:sp>
        </mc:Fallback>
      </mc:AlternateContent>
    </p:spTree>
  </p:cSld>
  <p:clrMapOvr>
    <a:masterClrMapping/>
  </p:clrMapOvr>
  <p:transition spd="slow">
    <p:push dir="u"/>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29749" y="808820"/>
            <a:ext cx="2656496" cy="584775"/>
          </a:xfrm>
          <a:prstGeom prst="rect">
            <a:avLst/>
          </a:prstGeom>
        </p:spPr>
        <p:txBody>
          <a:bodyPr wrap="none">
            <a:spAutoFit/>
          </a:bodyPr>
          <a:lstStyle/>
          <a:p>
            <a:pPr algn="ctr"/>
            <a:r>
              <a:rPr lang="zh-CN" altLang="en-US" sz="3200" b="1" dirty="0" smtClean="0">
                <a:solidFill>
                  <a:schemeClr val="accent3"/>
                </a:solidFill>
                <a:latin typeface="楷体" panose="02010609060101010101" pitchFamily="49" charset="-122"/>
                <a:ea typeface="楷体" panose="02010609060101010101" pitchFamily="49" charset="-122"/>
              </a:rPr>
              <a:t>双向聚类</a:t>
            </a:r>
            <a:r>
              <a:rPr lang="zh-CN" altLang="en-US" sz="3200" b="1" dirty="0">
                <a:solidFill>
                  <a:schemeClr val="accent3"/>
                </a:solidFill>
                <a:latin typeface="楷体" panose="02010609060101010101" pitchFamily="49" charset="-122"/>
                <a:ea typeface="楷体" panose="02010609060101010101" pitchFamily="49" charset="-122"/>
              </a:rPr>
              <a:t>方法</a:t>
            </a:r>
            <a:endParaRPr lang="en-US" altLang="zh-CN"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1"/>
          <a:stretch>
            <a:fillRect/>
          </a:stretch>
        </p:blipFill>
        <p:spPr>
          <a:xfrm>
            <a:off x="1144362" y="1956641"/>
            <a:ext cx="9706518" cy="4143864"/>
          </a:xfrm>
          <a:prstGeom prst="rect">
            <a:avLst/>
          </a:prstGeom>
        </p:spPr>
      </p:pic>
    </p:spTree>
  </p:cSld>
  <p:clrMapOvr>
    <a:masterClrMapping/>
  </p:clrMapOvr>
  <p:transition spd="slow">
    <p:push dir="u"/>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9</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016001" y="3657589"/>
            <a:ext cx="9885680" cy="1887696"/>
          </a:xfrm>
          <a:prstGeom prst="rect">
            <a:avLst/>
          </a:prstGeom>
          <a:noFill/>
        </p:spPr>
        <p:txBody>
          <a:bodyPr wrap="square" rtlCol="0">
            <a:spAutoFit/>
          </a:bodyPr>
          <a:lstStyle/>
          <a:p>
            <a:pPr algn="ctr">
              <a:lnSpc>
                <a:spcPts val="7000"/>
              </a:lnSpc>
            </a:pPr>
            <a:r>
              <a:rPr lang="en-US" altLang="zh-CN" sz="8000" b="1" dirty="0">
                <a:solidFill>
                  <a:schemeClr val="accent3"/>
                </a:solidFill>
                <a:latin typeface="楷体" panose="02010609060101010101" pitchFamily="49" charset="-122"/>
                <a:ea typeface="楷体" panose="02010609060101010101" pitchFamily="49" charset="-122"/>
              </a:rPr>
              <a:t> </a:t>
            </a:r>
            <a:r>
              <a:rPr lang="zh-CN" altLang="en-US" sz="8000" b="1" dirty="0" smtClean="0">
                <a:solidFill>
                  <a:schemeClr val="accent3"/>
                </a:solidFill>
                <a:latin typeface="楷体" panose="02010609060101010101" pitchFamily="49" charset="-122"/>
                <a:ea typeface="楷体" panose="02010609060101010101" pitchFamily="49" charset="-122"/>
              </a:rPr>
              <a:t>聚类</a:t>
            </a:r>
            <a:r>
              <a:rPr lang="zh-CN" altLang="en-US" sz="8000" b="1" dirty="0">
                <a:solidFill>
                  <a:schemeClr val="accent3"/>
                </a:solidFill>
                <a:latin typeface="楷体" panose="02010609060101010101" pitchFamily="49" charset="-122"/>
                <a:ea typeface="楷体" panose="02010609060101010101" pitchFamily="49" charset="-122"/>
              </a:rPr>
              <a:t>实践</a:t>
            </a:r>
            <a:r>
              <a:rPr lang="en-US" altLang="zh-CN" sz="4000" b="1" dirty="0" smtClean="0">
                <a:solidFill>
                  <a:schemeClr val="bg2">
                    <a:lumMod val="50000"/>
                  </a:schemeClr>
                </a:solidFill>
                <a:cs typeface="Times New Roman" panose="02020603050405020304" pitchFamily="18" charset="0"/>
              </a:rPr>
              <a:t> </a:t>
            </a:r>
            <a:endParaRPr lang="en-US" altLang="zh-CN" sz="4000" b="1" dirty="0">
              <a:solidFill>
                <a:schemeClr val="bg2">
                  <a:lumMod val="50000"/>
                </a:schemeClr>
              </a:solidFill>
              <a:cs typeface="Times New Roman" panose="02020603050405020304" pitchFamily="18" charset="0"/>
            </a:endParaRPr>
          </a:p>
          <a:p>
            <a:pPr algn="ctr">
              <a:lnSpc>
                <a:spcPts val="7000"/>
              </a:lnSpc>
            </a:pPr>
            <a:r>
              <a:rPr lang="en-US" altLang="zh-CN" sz="4000" b="1" dirty="0" smtClean="0">
                <a:solidFill>
                  <a:schemeClr val="bg2">
                    <a:lumMod val="50000"/>
                  </a:schemeClr>
                </a:solidFill>
                <a:cs typeface="Times New Roman" panose="02020603050405020304" pitchFamily="18" charset="0"/>
              </a:rPr>
              <a:t>      Clustering </a:t>
            </a:r>
            <a:r>
              <a:rPr lang="en-US" altLang="zh-CN" sz="4000" b="1" dirty="0">
                <a:solidFill>
                  <a:schemeClr val="bg2">
                    <a:lumMod val="50000"/>
                  </a:schemeClr>
                </a:solidFill>
                <a:cs typeface="Times New Roman" panose="02020603050405020304" pitchFamily="18" charset="0"/>
              </a:rPr>
              <a:t>practices</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99955" y="802424"/>
            <a:ext cx="2039341"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smtClean="0">
                <a:ln>
                  <a:noFill/>
                </a:ln>
                <a:solidFill>
                  <a:schemeClr val="accent3"/>
                </a:solidFill>
                <a:effectLst/>
                <a:uLnTx/>
                <a:uFillTx/>
                <a:latin typeface="楷体" panose="02010609060101010101" pitchFamily="49" charset="-122"/>
                <a:ea typeface="楷体" panose="02010609060101010101" pitchFamily="49" charset="-122"/>
                <a:cs typeface="+mn-cs"/>
              </a:rPr>
              <a:t>R</a:t>
            </a:r>
            <a:r>
              <a:rPr kumimoji="0" lang="zh-CN" altLang="en-US" sz="3200" b="1" i="0" u="none" strike="noStrike" kern="1200" cap="none" spc="0" normalizeH="0" baseline="0" noProof="0" dirty="0" smtClean="0">
                <a:ln>
                  <a:noFill/>
                </a:ln>
                <a:solidFill>
                  <a:schemeClr val="accent3"/>
                </a:solidFill>
                <a:effectLst/>
                <a:uLnTx/>
                <a:uFillTx/>
                <a:latin typeface="楷体" panose="02010609060101010101" pitchFamily="49" charset="-122"/>
                <a:ea typeface="楷体" panose="02010609060101010101" pitchFamily="49" charset="-122"/>
                <a:cs typeface="+mn-cs"/>
              </a:rPr>
              <a:t>语言实践</a:t>
            </a:r>
            <a:endParaRPr kumimoji="0" lang="en-US" altLang="zh-CN" sz="3200" b="1" i="0" u="none" strike="noStrike" kern="1200" cap="none" spc="0" normalizeH="0" baseline="0" noProof="0" dirty="0">
              <a:ln>
                <a:noFill/>
              </a:ln>
              <a:solidFill>
                <a:schemeClr val="accent3"/>
              </a:solidFill>
              <a:effectLst/>
              <a:uLnTx/>
              <a:uFillTx/>
              <a:latin typeface="楷体" panose="02010609060101010101" pitchFamily="49" charset="-122"/>
              <a:ea typeface="楷体" panose="02010609060101010101" pitchFamily="49" charset="-122"/>
              <a:cs typeface="+mn-cs"/>
            </a:endParaRPr>
          </a:p>
        </p:txBody>
      </p:sp>
      <p:sp>
        <p:nvSpPr>
          <p:cNvPr id="3" name="文本框 2"/>
          <p:cNvSpPr txBox="1"/>
          <p:nvPr/>
        </p:nvSpPr>
        <p:spPr>
          <a:xfrm>
            <a:off x="-91464" y="1894706"/>
            <a:ext cx="11004885" cy="2308324"/>
          </a:xfrm>
          <a:prstGeom prst="rect">
            <a:avLst/>
          </a:prstGeom>
          <a:noFill/>
        </p:spPr>
        <p:txBody>
          <a:bodyPr wrap="square" rtlCol="0">
            <a:spAutoFit/>
          </a:bodyPr>
          <a:lstStyle/>
          <a:p>
            <a:pPr marL="285750" lvl="0" indent="-285750">
              <a:buFont typeface="Wingdings" panose="05000000000000000000" pitchFamily="2" charset="2"/>
              <a:buChar char="Ø"/>
              <a:defRPr/>
            </a:pPr>
            <a:r>
              <a:rPr lang="en-US" altLang="zh-CN" sz="2400" dirty="0">
                <a:latin typeface="楷体" panose="02010609060101010101" pitchFamily="49" charset="-122"/>
                <a:ea typeface="楷体" panose="02010609060101010101" pitchFamily="49" charset="-122"/>
              </a:rPr>
              <a:t>R </a:t>
            </a:r>
            <a:r>
              <a:rPr lang="zh-CN" altLang="en-US" sz="2400" dirty="0">
                <a:latin typeface="楷体" panose="02010609060101010101" pitchFamily="49" charset="-122"/>
                <a:ea typeface="楷体" panose="02010609060101010101" pitchFamily="49" charset="-122"/>
              </a:rPr>
              <a:t>语言中</a:t>
            </a:r>
            <a:r>
              <a:rPr lang="zh-CN" altLang="en-US" sz="2400" dirty="0" smtClean="0">
                <a:latin typeface="楷体" panose="02010609060101010101" pitchFamily="49" charset="-122"/>
                <a:ea typeface="楷体" panose="02010609060101010101" pitchFamily="49" charset="-122"/>
              </a:rPr>
              <a:t>有</a:t>
            </a:r>
            <a:r>
              <a:rPr lang="en-US" altLang="zh-CN" sz="2400" dirty="0" smtClean="0">
                <a:latin typeface="楷体" panose="02010609060101010101" pitchFamily="49" charset="-122"/>
                <a:ea typeface="楷体" panose="02010609060101010101" pitchFamily="49" charset="-122"/>
              </a:rPr>
              <a:t>K</a:t>
            </a:r>
            <a:r>
              <a:rPr lang="zh-CN" altLang="en-US" sz="2400" dirty="0" smtClean="0">
                <a:latin typeface="楷体" panose="02010609060101010101" pitchFamily="49" charset="-122"/>
                <a:ea typeface="楷体" panose="02010609060101010101" pitchFamily="49" charset="-122"/>
              </a:rPr>
              <a:t>均值</a:t>
            </a:r>
            <a:r>
              <a:rPr lang="zh-CN" altLang="en-US" sz="2400" dirty="0">
                <a:latin typeface="楷体" panose="02010609060101010101" pitchFamily="49" charset="-122"/>
                <a:ea typeface="楷体" panose="02010609060101010101" pitchFamily="49" charset="-122"/>
              </a:rPr>
              <a:t>聚类算法</a:t>
            </a:r>
            <a:r>
              <a:rPr lang="zh-CN" altLang="en-US" sz="2400" dirty="0" smtClean="0">
                <a:latin typeface="楷体" panose="02010609060101010101" pitchFamily="49" charset="-122"/>
                <a:ea typeface="楷体" panose="02010609060101010101" pitchFamily="49" charset="-122"/>
              </a:rPr>
              <a:t>库</a:t>
            </a:r>
            <a:r>
              <a:rPr lang="en-US" altLang="zh-CN" sz="2400" dirty="0" err="1" smtClean="0">
                <a:latin typeface="楷体" panose="02010609060101010101" pitchFamily="49" charset="-122"/>
                <a:ea typeface="楷体" panose="02010609060101010101" pitchFamily="49" charset="-122"/>
              </a:rPr>
              <a:t>kmeans</a:t>
            </a:r>
            <a:r>
              <a:rPr lang="zh-CN" altLang="en-US" sz="2400" dirty="0">
                <a:latin typeface="楷体" panose="02010609060101010101" pitchFamily="49" charset="-122"/>
                <a:ea typeface="楷体" panose="02010609060101010101" pitchFamily="49" charset="-122"/>
              </a:rPr>
              <a:t>，本小节将基于该库函数，选取莺尾花 数据集中</a:t>
            </a:r>
            <a:r>
              <a:rPr lang="zh-CN" altLang="en-US" sz="2400" dirty="0" smtClean="0">
                <a:latin typeface="楷体" panose="02010609060101010101" pitchFamily="49" charset="-122"/>
                <a:ea typeface="楷体" panose="02010609060101010101" pitchFamily="49" charset="-122"/>
              </a:rPr>
              <a:t>的</a:t>
            </a:r>
            <a:r>
              <a:rPr lang="en-US" altLang="zh-CN" sz="2400" dirty="0" smtClean="0">
                <a:latin typeface="楷体" panose="02010609060101010101" pitchFamily="49" charset="-122"/>
                <a:ea typeface="楷体" panose="02010609060101010101" pitchFamily="49" charset="-122"/>
              </a:rPr>
              <a:t>4</a:t>
            </a:r>
            <a:r>
              <a:rPr lang="zh-CN" altLang="en-US" sz="2400" dirty="0" smtClean="0">
                <a:latin typeface="楷体" panose="02010609060101010101" pitchFamily="49" charset="-122"/>
                <a:ea typeface="楷体" panose="02010609060101010101" pitchFamily="49" charset="-122"/>
              </a:rPr>
              <a:t>个</a:t>
            </a:r>
            <a:r>
              <a:rPr lang="zh-CN" altLang="en-US" sz="2400" dirty="0">
                <a:latin typeface="楷体" panose="02010609060101010101" pitchFamily="49" charset="-122"/>
                <a:ea typeface="楷体" panose="02010609060101010101" pitchFamily="49" charset="-122"/>
              </a:rPr>
              <a:t>属性为原始数据，</a:t>
            </a:r>
            <a:r>
              <a:rPr lang="zh-CN" altLang="en-US" sz="2400" dirty="0" smtClean="0">
                <a:latin typeface="楷体" panose="02010609060101010101" pitchFamily="49" charset="-122"/>
                <a:ea typeface="楷体" panose="02010609060101010101" pitchFamily="49" charset="-122"/>
              </a:rPr>
              <a:t>阐述</a:t>
            </a:r>
            <a:r>
              <a:rPr lang="en-US" altLang="zh-CN" sz="2400" dirty="0" smtClean="0">
                <a:latin typeface="楷体" panose="02010609060101010101" pitchFamily="49" charset="-122"/>
                <a:ea typeface="楷体" panose="02010609060101010101" pitchFamily="49" charset="-122"/>
              </a:rPr>
              <a:t>K</a:t>
            </a:r>
            <a:r>
              <a:rPr lang="zh-CN" altLang="en-US" sz="2400" dirty="0" smtClean="0">
                <a:latin typeface="楷体" panose="02010609060101010101" pitchFamily="49" charset="-122"/>
                <a:ea typeface="楷体" panose="02010609060101010101" pitchFamily="49" charset="-122"/>
              </a:rPr>
              <a:t>均值</a:t>
            </a:r>
            <a:r>
              <a:rPr lang="zh-CN" altLang="en-US" sz="2400" dirty="0">
                <a:latin typeface="楷体" panose="02010609060101010101" pitchFamily="49" charset="-122"/>
                <a:ea typeface="楷体" panose="02010609060101010101" pitchFamily="49" charset="-122"/>
              </a:rPr>
              <a:t>聚类算法</a:t>
            </a:r>
            <a:r>
              <a:rPr lang="zh-CN" altLang="en-US" sz="2400" dirty="0" smtClean="0">
                <a:latin typeface="楷体" panose="02010609060101010101" pitchFamily="49" charset="-122"/>
                <a:ea typeface="楷体" panose="02010609060101010101" pitchFamily="49" charset="-122"/>
              </a:rPr>
              <a:t>的</a:t>
            </a:r>
            <a:r>
              <a:rPr lang="en-US" altLang="zh-CN" sz="2400" dirty="0" smtClean="0">
                <a:latin typeface="楷体" panose="02010609060101010101" pitchFamily="49" charset="-122"/>
                <a:ea typeface="楷体" panose="02010609060101010101" pitchFamily="49" charset="-122"/>
              </a:rPr>
              <a:t>R</a:t>
            </a:r>
            <a:r>
              <a:rPr lang="zh-CN" altLang="en-US" sz="2400" dirty="0" smtClean="0">
                <a:latin typeface="楷体" panose="02010609060101010101" pitchFamily="49" charset="-122"/>
                <a:ea typeface="楷体" panose="02010609060101010101" pitchFamily="49" charset="-122"/>
              </a:rPr>
              <a:t>语言</a:t>
            </a:r>
            <a:r>
              <a:rPr lang="zh-CN" altLang="en-US" sz="2400" dirty="0">
                <a:latin typeface="楷体" panose="02010609060101010101" pitchFamily="49" charset="-122"/>
                <a:ea typeface="楷体" panose="02010609060101010101" pitchFamily="49" charset="-122"/>
              </a:rPr>
              <a:t>实现过程。 莺尾花数据集共</a:t>
            </a:r>
            <a:r>
              <a:rPr lang="zh-CN" altLang="en-US" sz="2400" dirty="0" smtClean="0">
                <a:latin typeface="楷体" panose="02010609060101010101" pitchFamily="49" charset="-122"/>
                <a:ea typeface="楷体" panose="02010609060101010101" pitchFamily="49" charset="-122"/>
              </a:rPr>
              <a:t>包含</a:t>
            </a:r>
            <a:r>
              <a:rPr lang="en-US" altLang="zh-CN" sz="2400" dirty="0" smtClean="0">
                <a:latin typeface="楷体" panose="02010609060101010101" pitchFamily="49" charset="-122"/>
                <a:ea typeface="楷体" panose="02010609060101010101" pitchFamily="49" charset="-122"/>
              </a:rPr>
              <a:t>5</a:t>
            </a:r>
            <a:r>
              <a:rPr lang="zh-CN" altLang="en-US" sz="2400" dirty="0" smtClean="0">
                <a:latin typeface="楷体" panose="02010609060101010101" pitchFamily="49" charset="-122"/>
                <a:ea typeface="楷体" panose="02010609060101010101" pitchFamily="49" charset="-122"/>
              </a:rPr>
              <a:t>个</a:t>
            </a:r>
            <a:r>
              <a:rPr lang="zh-CN" altLang="en-US" sz="2400" dirty="0">
                <a:latin typeface="楷体" panose="02010609060101010101" pitchFamily="49" charset="-122"/>
                <a:ea typeface="楷体" panose="02010609060101010101" pitchFamily="49" charset="-122"/>
              </a:rPr>
              <a:t>属性，最后一个属性为类别，本实验不予采用，仅使 用</a:t>
            </a:r>
            <a:r>
              <a:rPr lang="zh-CN" altLang="en-US" sz="2400" dirty="0" smtClean="0">
                <a:latin typeface="楷体" panose="02010609060101010101" pitchFamily="49" charset="-122"/>
                <a:ea typeface="楷体" panose="02010609060101010101" pitchFamily="49" charset="-122"/>
              </a:rPr>
              <a:t>前</a:t>
            </a:r>
            <a:r>
              <a:rPr lang="en-US" altLang="zh-CN" sz="2400" dirty="0" smtClean="0">
                <a:latin typeface="楷体" panose="02010609060101010101" pitchFamily="49" charset="-122"/>
                <a:ea typeface="楷体" panose="02010609060101010101" pitchFamily="49" charset="-122"/>
              </a:rPr>
              <a:t>4</a:t>
            </a:r>
            <a:r>
              <a:rPr lang="zh-CN" altLang="en-US" sz="2400" dirty="0" smtClean="0">
                <a:latin typeface="楷体" panose="02010609060101010101" pitchFamily="49" charset="-122"/>
                <a:ea typeface="楷体" panose="02010609060101010101" pitchFamily="49" charset="-122"/>
              </a:rPr>
              <a:t>个</a:t>
            </a:r>
            <a:r>
              <a:rPr lang="zh-CN" altLang="en-US" sz="2400" dirty="0">
                <a:latin typeface="楷体" panose="02010609060101010101" pitchFamily="49" charset="-122"/>
                <a:ea typeface="楷体" panose="02010609060101010101" pitchFamily="49" charset="-122"/>
              </a:rPr>
              <a:t>属性</a:t>
            </a:r>
            <a:r>
              <a:rPr lang="zh-CN" altLang="en-US" sz="2400" dirty="0" smtClean="0">
                <a:latin typeface="楷体" panose="02010609060101010101" pitchFamily="49" charset="-122"/>
                <a:ea typeface="楷体" panose="02010609060101010101" pitchFamily="49" charset="-122"/>
              </a:rPr>
              <a:t>进行</a:t>
            </a:r>
            <a:r>
              <a:rPr lang="en-US" altLang="zh-CN" sz="2400" dirty="0" smtClean="0">
                <a:latin typeface="楷体" panose="02010609060101010101" pitchFamily="49" charset="-122"/>
                <a:ea typeface="楷体" panose="02010609060101010101" pitchFamily="49" charset="-122"/>
              </a:rPr>
              <a:t>K</a:t>
            </a:r>
            <a:r>
              <a:rPr lang="zh-CN" altLang="en-US" sz="2400" dirty="0" smtClean="0">
                <a:latin typeface="楷体" panose="02010609060101010101" pitchFamily="49" charset="-122"/>
                <a:ea typeface="楷体" panose="02010609060101010101" pitchFamily="49" charset="-122"/>
              </a:rPr>
              <a:t>均值</a:t>
            </a:r>
            <a:r>
              <a:rPr lang="zh-CN" altLang="en-US" sz="2400" dirty="0">
                <a:latin typeface="楷体" panose="02010609060101010101" pitchFamily="49" charset="-122"/>
                <a:ea typeface="楷体" panose="02010609060101010101" pitchFamily="49" charset="-122"/>
              </a:rPr>
              <a:t>聚类分析，属性含义分别为萼片长度（</a:t>
            </a:r>
            <a:r>
              <a:rPr lang="en-US" altLang="zh-CN" sz="2400" dirty="0" err="1">
                <a:latin typeface="楷体" panose="02010609060101010101" pitchFamily="49" charset="-122"/>
                <a:ea typeface="楷体" panose="02010609060101010101" pitchFamily="49" charset="-122"/>
              </a:rPr>
              <a:t>Sepal.Length</a:t>
            </a:r>
            <a:r>
              <a:rPr lang="zh-CN" altLang="en-US" sz="2400" dirty="0">
                <a:latin typeface="楷体" panose="02010609060101010101" pitchFamily="49" charset="-122"/>
                <a:ea typeface="楷体" panose="02010609060101010101" pitchFamily="49" charset="-122"/>
              </a:rPr>
              <a:t>）、萼 片</a:t>
            </a:r>
            <a:r>
              <a:rPr lang="zh-CN" altLang="en-US" sz="2400" dirty="0" smtClean="0">
                <a:latin typeface="楷体" panose="02010609060101010101" pitchFamily="49" charset="-122"/>
                <a:ea typeface="楷体" panose="02010609060101010101" pitchFamily="49" charset="-122"/>
              </a:rPr>
              <a:t>宽度</a:t>
            </a:r>
            <a:r>
              <a:rPr lang="en-US" altLang="zh-CN" sz="2400" dirty="0" smtClean="0">
                <a:latin typeface="楷体" panose="02010609060101010101" pitchFamily="49" charset="-122"/>
                <a:ea typeface="楷体" panose="02010609060101010101" pitchFamily="49" charset="-122"/>
              </a:rPr>
              <a:t>(</a:t>
            </a:r>
            <a:r>
              <a:rPr lang="en-US" altLang="zh-CN" sz="2400" dirty="0" err="1" smtClean="0">
                <a:latin typeface="楷体" panose="02010609060101010101" pitchFamily="49" charset="-122"/>
                <a:ea typeface="楷体" panose="02010609060101010101" pitchFamily="49" charset="-122"/>
              </a:rPr>
              <a:t>Sepal.Width</a:t>
            </a:r>
            <a:r>
              <a:rPr lang="en-US" altLang="zh-CN" sz="2400" dirty="0" smtClean="0">
                <a:latin typeface="楷体" panose="02010609060101010101" pitchFamily="49" charset="-122"/>
                <a:ea typeface="楷体" panose="02010609060101010101" pitchFamily="49" charset="-122"/>
              </a:rPr>
              <a:t>)</a:t>
            </a:r>
            <a:r>
              <a:rPr lang="zh-CN" altLang="en-US" sz="2400" dirty="0" smtClean="0">
                <a:latin typeface="楷体" panose="02010609060101010101" pitchFamily="49" charset="-122"/>
                <a:ea typeface="楷体" panose="02010609060101010101" pitchFamily="49" charset="-122"/>
              </a:rPr>
              <a:t>、花瓣长度</a:t>
            </a:r>
            <a:r>
              <a:rPr lang="en-US" altLang="zh-CN" sz="2400" dirty="0" smtClean="0">
                <a:latin typeface="楷体" panose="02010609060101010101" pitchFamily="49" charset="-122"/>
                <a:ea typeface="楷体" panose="02010609060101010101" pitchFamily="49" charset="-122"/>
              </a:rPr>
              <a:t>(</a:t>
            </a:r>
            <a:r>
              <a:rPr lang="en-US" altLang="zh-CN" sz="2400" dirty="0" err="1" smtClean="0">
                <a:latin typeface="楷体" panose="02010609060101010101" pitchFamily="49" charset="-122"/>
                <a:ea typeface="楷体" panose="02010609060101010101" pitchFamily="49" charset="-122"/>
              </a:rPr>
              <a:t>Petal.Length</a:t>
            </a:r>
            <a:r>
              <a:rPr lang="en-US" altLang="zh-CN" sz="2400" dirty="0" smtClean="0">
                <a:latin typeface="楷体" panose="02010609060101010101" pitchFamily="49" charset="-122"/>
                <a:ea typeface="楷体" panose="02010609060101010101" pitchFamily="49" charset="-122"/>
              </a:rPr>
              <a:t>)</a:t>
            </a:r>
            <a:r>
              <a:rPr lang="zh-CN" altLang="en-US" sz="2400" dirty="0" smtClean="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花瓣</a:t>
            </a:r>
            <a:r>
              <a:rPr lang="zh-CN" altLang="en-US" sz="2400" dirty="0" smtClean="0">
                <a:latin typeface="楷体" panose="02010609060101010101" pitchFamily="49" charset="-122"/>
                <a:ea typeface="楷体" panose="02010609060101010101" pitchFamily="49" charset="-122"/>
              </a:rPr>
              <a:t>宽度</a:t>
            </a:r>
            <a:r>
              <a:rPr lang="en-US" altLang="zh-CN" sz="2400" dirty="0" smtClean="0">
                <a:latin typeface="楷体" panose="02010609060101010101" pitchFamily="49" charset="-122"/>
                <a:ea typeface="楷体" panose="02010609060101010101" pitchFamily="49" charset="-122"/>
              </a:rPr>
              <a:t>(</a:t>
            </a:r>
            <a:r>
              <a:rPr lang="en-US" altLang="zh-CN" sz="2400" dirty="0" err="1" smtClean="0">
                <a:latin typeface="楷体" panose="02010609060101010101" pitchFamily="49" charset="-122"/>
                <a:ea typeface="楷体" panose="02010609060101010101" pitchFamily="49" charset="-122"/>
              </a:rPr>
              <a:t>Petal.Width</a:t>
            </a:r>
            <a:r>
              <a:rPr lang="en-US" altLang="zh-CN" sz="2400" dirty="0" smtClean="0">
                <a:latin typeface="楷体" panose="02010609060101010101" pitchFamily="49" charset="-122"/>
                <a:ea typeface="楷体" panose="02010609060101010101" pitchFamily="49" charset="-122"/>
              </a:rPr>
              <a:t>)</a:t>
            </a:r>
            <a:r>
              <a:rPr lang="zh-CN" altLang="en-US" sz="2400" dirty="0" smtClean="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实验 代码</a:t>
            </a:r>
            <a:r>
              <a:rPr lang="zh-CN" altLang="en-US" sz="2400" dirty="0" smtClean="0">
                <a:latin typeface="楷体" panose="02010609060101010101" pitchFamily="49" charset="-122"/>
                <a:ea typeface="楷体" panose="02010609060101010101" pitchFamily="49" charset="-122"/>
              </a:rPr>
              <a:t>如下</a:t>
            </a:r>
            <a:r>
              <a:rPr lang="en-US" altLang="zh-CN" sz="2400" dirty="0">
                <a:latin typeface="楷体" panose="02010609060101010101" pitchFamily="49" charset="-122"/>
                <a:ea typeface="楷体" panose="02010609060101010101" pitchFamily="49" charset="-122"/>
              </a:rPr>
              <a:t>:</a:t>
            </a:r>
            <a:endPar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4" name="Rectangle 2"/>
          <p:cNvSpPr>
            <a:spLocks noChangeArrowheads="1"/>
          </p:cNvSpPr>
          <p:nvPr/>
        </p:nvSpPr>
        <p:spPr bwMode="auto">
          <a:xfrm>
            <a:off x="2911903" y="4203030"/>
            <a:ext cx="132848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6" name="Rectangle 4"/>
          <p:cNvSpPr>
            <a:spLocks noChangeArrowheads="1"/>
          </p:cNvSpPr>
          <p:nvPr/>
        </p:nvSpPr>
        <p:spPr bwMode="auto">
          <a:xfrm>
            <a:off x="3377125" y="4603398"/>
            <a:ext cx="136892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0" name="Rectangle 8"/>
          <p:cNvSpPr>
            <a:spLocks noChangeArrowheads="1"/>
          </p:cNvSpPr>
          <p:nvPr/>
        </p:nvSpPr>
        <p:spPr bwMode="auto">
          <a:xfrm>
            <a:off x="3096038" y="5640598"/>
            <a:ext cx="16108193" cy="51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2" name="矩形 11"/>
          <p:cNvSpPr/>
          <p:nvPr/>
        </p:nvSpPr>
        <p:spPr>
          <a:xfrm>
            <a:off x="211858" y="1314245"/>
            <a:ext cx="2196435" cy="461665"/>
          </a:xfrm>
          <a:prstGeom prst="rect">
            <a:avLst/>
          </a:prstGeom>
        </p:spPr>
        <p:txBody>
          <a:bodyPr wrap="none">
            <a:spAutoFit/>
          </a:bodyPr>
          <a:lstStyle/>
          <a:p>
            <a:r>
              <a:rPr lang="en-US" altLang="zh-CN" sz="2400" b="1" dirty="0" smtClean="0">
                <a:solidFill>
                  <a:srgbClr val="269FD3"/>
                </a:solidFill>
                <a:latin typeface="楷体" panose="02010609060101010101" pitchFamily="49" charset="-122"/>
                <a:ea typeface="楷体" panose="02010609060101010101" pitchFamily="49" charset="-122"/>
              </a:rPr>
              <a:t>K</a:t>
            </a:r>
            <a:r>
              <a:rPr lang="zh-CN" altLang="en-US" sz="2400" b="1" dirty="0" smtClean="0">
                <a:solidFill>
                  <a:srgbClr val="269FD3"/>
                </a:solidFill>
                <a:latin typeface="楷体" panose="02010609060101010101" pitchFamily="49" charset="-122"/>
                <a:ea typeface="楷体" panose="02010609060101010101" pitchFamily="49" charset="-122"/>
              </a:rPr>
              <a:t>均值</a:t>
            </a:r>
            <a:r>
              <a:rPr lang="zh-CN" altLang="en-US" sz="2400" b="1" dirty="0">
                <a:solidFill>
                  <a:srgbClr val="269FD3"/>
                </a:solidFill>
                <a:latin typeface="楷体" panose="02010609060101010101" pitchFamily="49" charset="-122"/>
                <a:ea typeface="楷体" panose="02010609060101010101" pitchFamily="49" charset="-122"/>
              </a:rPr>
              <a:t>聚类算法</a:t>
            </a:r>
            <a:endParaRPr lang="zh-CN" altLang="en-US" sz="2400" b="1" dirty="0">
              <a:solidFill>
                <a:srgbClr val="269FD3"/>
              </a:solidFill>
              <a:latin typeface="楷体" panose="02010609060101010101" pitchFamily="49" charset="-122"/>
              <a:ea typeface="楷体" panose="02010609060101010101" pitchFamily="49" charset="-122"/>
            </a:endParaRPr>
          </a:p>
        </p:txBody>
      </p:sp>
      <p:pic>
        <p:nvPicPr>
          <p:cNvPr id="13" name="图片 12"/>
          <p:cNvPicPr>
            <a:picLocks noChangeAspect="1"/>
          </p:cNvPicPr>
          <p:nvPr/>
        </p:nvPicPr>
        <p:blipFill>
          <a:blip r:embed="rId1"/>
          <a:stretch>
            <a:fillRect/>
          </a:stretch>
        </p:blipFill>
        <p:spPr>
          <a:xfrm>
            <a:off x="211858" y="4464342"/>
            <a:ext cx="6938395" cy="826628"/>
          </a:xfrm>
          <a:prstGeom prst="rect">
            <a:avLst/>
          </a:prstGeom>
        </p:spPr>
      </p:pic>
      <p:pic>
        <p:nvPicPr>
          <p:cNvPr id="14" name="图片 13"/>
          <p:cNvPicPr>
            <a:picLocks noChangeAspect="1"/>
          </p:cNvPicPr>
          <p:nvPr/>
        </p:nvPicPr>
        <p:blipFill>
          <a:blip r:embed="rId2"/>
          <a:stretch>
            <a:fillRect/>
          </a:stretch>
        </p:blipFill>
        <p:spPr>
          <a:xfrm>
            <a:off x="211858" y="5231449"/>
            <a:ext cx="6938395" cy="514775"/>
          </a:xfrm>
          <a:prstGeom prst="rect">
            <a:avLst/>
          </a:prstGeom>
        </p:spPr>
      </p:pic>
    </p:spTree>
  </p:cSld>
  <p:clrMapOvr>
    <a:masterClrMapping/>
  </p:clrMapOvr>
  <p:transition spd="slow">
    <p:push/>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99955" y="802424"/>
            <a:ext cx="2039341"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smtClean="0">
                <a:ln>
                  <a:noFill/>
                </a:ln>
                <a:solidFill>
                  <a:schemeClr val="accent3"/>
                </a:solidFill>
                <a:effectLst/>
                <a:uLnTx/>
                <a:uFillTx/>
                <a:latin typeface="楷体" panose="02010609060101010101" pitchFamily="49" charset="-122"/>
                <a:ea typeface="楷体" panose="02010609060101010101" pitchFamily="49" charset="-122"/>
                <a:cs typeface="+mn-cs"/>
              </a:rPr>
              <a:t>R</a:t>
            </a:r>
            <a:r>
              <a:rPr kumimoji="0" lang="zh-CN" altLang="en-US" sz="3200" b="1" i="0" u="none" strike="noStrike" kern="1200" cap="none" spc="0" normalizeH="0" baseline="0" noProof="0" dirty="0" smtClean="0">
                <a:ln>
                  <a:noFill/>
                </a:ln>
                <a:solidFill>
                  <a:schemeClr val="accent3"/>
                </a:solidFill>
                <a:effectLst/>
                <a:uLnTx/>
                <a:uFillTx/>
                <a:latin typeface="楷体" panose="02010609060101010101" pitchFamily="49" charset="-122"/>
                <a:ea typeface="楷体" panose="02010609060101010101" pitchFamily="49" charset="-122"/>
                <a:cs typeface="+mn-cs"/>
              </a:rPr>
              <a:t>语言实践</a:t>
            </a:r>
            <a:endParaRPr kumimoji="0" lang="en-US" altLang="zh-CN" sz="3200" b="1" i="0" u="none" strike="noStrike" kern="1200" cap="none" spc="0" normalizeH="0" baseline="0" noProof="0" dirty="0">
              <a:ln>
                <a:noFill/>
              </a:ln>
              <a:solidFill>
                <a:schemeClr val="accent3"/>
              </a:solidFill>
              <a:effectLst/>
              <a:uLnTx/>
              <a:uFillTx/>
              <a:latin typeface="楷体" panose="02010609060101010101" pitchFamily="49" charset="-122"/>
              <a:ea typeface="楷体" panose="02010609060101010101" pitchFamily="49" charset="-122"/>
              <a:cs typeface="+mn-cs"/>
            </a:endParaRPr>
          </a:p>
        </p:txBody>
      </p:sp>
      <p:sp>
        <p:nvSpPr>
          <p:cNvPr id="3" name="文本框 2"/>
          <p:cNvSpPr txBox="1"/>
          <p:nvPr/>
        </p:nvSpPr>
        <p:spPr>
          <a:xfrm>
            <a:off x="0" y="2015658"/>
            <a:ext cx="11004885" cy="1569660"/>
          </a:xfrm>
          <a:prstGeom prst="rect">
            <a:avLst/>
          </a:prstGeom>
          <a:noFill/>
        </p:spPr>
        <p:txBody>
          <a:bodyPr wrap="square" rtlCol="0">
            <a:spAutoFit/>
          </a:bodyPr>
          <a:lstStyle/>
          <a:p>
            <a:pPr marL="285750" lvl="0" indent="-285750">
              <a:buFont typeface="Wingdings" panose="05000000000000000000" pitchFamily="2" charset="2"/>
              <a:buChar char="Ø"/>
              <a:defRPr/>
            </a:pPr>
            <a:r>
              <a:rPr lang="zh-CN" altLang="en-US" sz="2400" dirty="0"/>
              <a:t>本小节将基于 </a:t>
            </a:r>
            <a:r>
              <a:rPr lang="en-US" altLang="zh-CN" sz="2400" dirty="0"/>
              <a:t>R </a:t>
            </a:r>
            <a:r>
              <a:rPr lang="zh-CN" altLang="en-US" sz="2400" dirty="0"/>
              <a:t>语言 </a:t>
            </a:r>
            <a:r>
              <a:rPr lang="en-US" altLang="zh-CN" sz="2400" dirty="0"/>
              <a:t>e1071 </a:t>
            </a:r>
            <a:r>
              <a:rPr lang="zh-CN" altLang="en-US" sz="2400" dirty="0"/>
              <a:t>包中的 </a:t>
            </a:r>
            <a:r>
              <a:rPr lang="en-US" altLang="zh-CN" sz="2400" dirty="0" err="1"/>
              <a:t>cmeans</a:t>
            </a:r>
            <a:r>
              <a:rPr lang="en-US" altLang="zh-CN" sz="2400" dirty="0"/>
              <a:t> </a:t>
            </a:r>
            <a:r>
              <a:rPr lang="zh-CN" altLang="en-US" sz="2400" dirty="0"/>
              <a:t>函数实现 </a:t>
            </a:r>
            <a:r>
              <a:rPr lang="en-US" altLang="zh-CN" sz="2400" dirty="0"/>
              <a:t>FCM </a:t>
            </a:r>
            <a:r>
              <a:rPr lang="zh-CN" altLang="en-US" sz="2400" dirty="0"/>
              <a:t>算法。本实验将随 机生成 </a:t>
            </a:r>
            <a:r>
              <a:rPr lang="en-US" altLang="zh-CN" sz="2400" dirty="0"/>
              <a:t>50 </a:t>
            </a:r>
            <a:r>
              <a:rPr lang="zh-CN" altLang="en-US" sz="2400" dirty="0"/>
              <a:t>个均值为 </a:t>
            </a:r>
            <a:r>
              <a:rPr lang="en-US" altLang="zh-CN" sz="2400" dirty="0"/>
              <a:t>0</a:t>
            </a:r>
            <a:r>
              <a:rPr lang="zh-CN" altLang="en-US" sz="2400" dirty="0"/>
              <a:t>、标准差为 </a:t>
            </a:r>
            <a:r>
              <a:rPr lang="en-US" altLang="zh-CN" sz="2400" dirty="0"/>
              <a:t>0.2 </a:t>
            </a:r>
            <a:r>
              <a:rPr lang="zh-CN" altLang="en-US" sz="2400" dirty="0"/>
              <a:t>以及 </a:t>
            </a:r>
            <a:r>
              <a:rPr lang="en-US" altLang="zh-CN" sz="2400" dirty="0"/>
              <a:t>50 </a:t>
            </a:r>
            <a:r>
              <a:rPr lang="zh-CN" altLang="en-US" sz="2400" dirty="0"/>
              <a:t>个均值为 </a:t>
            </a:r>
            <a:r>
              <a:rPr lang="en-US" altLang="zh-CN" sz="2400" dirty="0"/>
              <a:t>1</a:t>
            </a:r>
            <a:r>
              <a:rPr lang="zh-CN" altLang="en-US" sz="2400" dirty="0"/>
              <a:t>、标准差为 </a:t>
            </a:r>
            <a:r>
              <a:rPr lang="en-US" altLang="zh-CN" sz="2400" dirty="0"/>
              <a:t>0.3 </a:t>
            </a:r>
            <a:r>
              <a:rPr lang="zh-CN" altLang="en-US" sz="2400" dirty="0"/>
              <a:t>的数据，构 成包含 </a:t>
            </a:r>
            <a:r>
              <a:rPr lang="en-US" altLang="zh-CN" sz="2400" dirty="0"/>
              <a:t>50 </a:t>
            </a:r>
            <a:r>
              <a:rPr lang="zh-CN" altLang="en-US" sz="2400" dirty="0"/>
              <a:t>个样本的二维数据集合作为样本集。采用 </a:t>
            </a:r>
            <a:r>
              <a:rPr lang="en-US" altLang="zh-CN" sz="2400" dirty="0" err="1"/>
              <a:t>cmeans</a:t>
            </a:r>
            <a:r>
              <a:rPr lang="en-US" altLang="zh-CN" sz="2400" dirty="0"/>
              <a:t> </a:t>
            </a:r>
            <a:r>
              <a:rPr lang="zh-CN" altLang="en-US" sz="2400" dirty="0"/>
              <a:t>方法对该样本集进行聚 类分析，代码如下：</a:t>
            </a:r>
            <a:endPar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4" name="Rectangle 2"/>
          <p:cNvSpPr>
            <a:spLocks noChangeArrowheads="1"/>
          </p:cNvSpPr>
          <p:nvPr/>
        </p:nvSpPr>
        <p:spPr bwMode="auto">
          <a:xfrm>
            <a:off x="2911903" y="4203030"/>
            <a:ext cx="132848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6" name="Rectangle 4"/>
          <p:cNvSpPr>
            <a:spLocks noChangeArrowheads="1"/>
          </p:cNvSpPr>
          <p:nvPr/>
        </p:nvSpPr>
        <p:spPr bwMode="auto">
          <a:xfrm>
            <a:off x="3377125" y="4603398"/>
            <a:ext cx="136892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2" name="矩形 11"/>
          <p:cNvSpPr/>
          <p:nvPr/>
        </p:nvSpPr>
        <p:spPr>
          <a:xfrm>
            <a:off x="316624" y="1470596"/>
            <a:ext cx="2196435" cy="461665"/>
          </a:xfrm>
          <a:prstGeom prst="rect">
            <a:avLst/>
          </a:prstGeom>
        </p:spPr>
        <p:txBody>
          <a:bodyPr wrap="none">
            <a:spAutoFit/>
          </a:bodyPr>
          <a:lstStyle/>
          <a:p>
            <a:r>
              <a:rPr lang="zh-CN" altLang="en-US" sz="2400" b="1" dirty="0" smtClean="0">
                <a:solidFill>
                  <a:srgbClr val="269FD3"/>
                </a:solidFill>
                <a:latin typeface="楷体" panose="02010609060101010101" pitchFamily="49" charset="-122"/>
                <a:ea typeface="楷体" panose="02010609060101010101" pitchFamily="49" charset="-122"/>
              </a:rPr>
              <a:t>模糊</a:t>
            </a:r>
            <a:r>
              <a:rPr lang="en-US" altLang="zh-CN" sz="2400" b="1" dirty="0" smtClean="0">
                <a:solidFill>
                  <a:srgbClr val="269FD3"/>
                </a:solidFill>
                <a:latin typeface="楷体" panose="02010609060101010101" pitchFamily="49" charset="-122"/>
                <a:ea typeface="楷体" panose="02010609060101010101" pitchFamily="49" charset="-122"/>
              </a:rPr>
              <a:t>C</a:t>
            </a:r>
            <a:r>
              <a:rPr lang="zh-CN" altLang="en-US" sz="2400" b="1" dirty="0" smtClean="0">
                <a:solidFill>
                  <a:srgbClr val="269FD3"/>
                </a:solidFill>
                <a:latin typeface="楷体" panose="02010609060101010101" pitchFamily="49" charset="-122"/>
                <a:ea typeface="楷体" panose="02010609060101010101" pitchFamily="49" charset="-122"/>
              </a:rPr>
              <a:t>聚类</a:t>
            </a:r>
            <a:r>
              <a:rPr lang="zh-CN" altLang="en-US" sz="2400" b="1" dirty="0">
                <a:solidFill>
                  <a:srgbClr val="269FD3"/>
                </a:solidFill>
                <a:latin typeface="楷体" panose="02010609060101010101" pitchFamily="49" charset="-122"/>
                <a:ea typeface="楷体" panose="02010609060101010101" pitchFamily="49" charset="-122"/>
              </a:rPr>
              <a:t>算法</a:t>
            </a:r>
            <a:endParaRPr lang="zh-CN" altLang="en-US" sz="2400" b="1" dirty="0">
              <a:solidFill>
                <a:srgbClr val="269FD3"/>
              </a:solidFill>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1"/>
          <a:stretch>
            <a:fillRect/>
          </a:stretch>
        </p:blipFill>
        <p:spPr>
          <a:xfrm>
            <a:off x="316624" y="3838736"/>
            <a:ext cx="7672690" cy="2006252"/>
          </a:xfrm>
          <a:prstGeom prst="rect">
            <a:avLst/>
          </a:prstGeom>
        </p:spPr>
      </p:pic>
    </p:spTree>
  </p:cSld>
  <p:clrMapOvr>
    <a:masterClrMapping/>
  </p:clrMapOvr>
  <p:transition spd="slow">
    <p:push/>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99955" y="802424"/>
            <a:ext cx="2039341"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smtClean="0">
                <a:ln>
                  <a:noFill/>
                </a:ln>
                <a:solidFill>
                  <a:schemeClr val="accent3"/>
                </a:solidFill>
                <a:effectLst/>
                <a:uLnTx/>
                <a:uFillTx/>
                <a:latin typeface="楷体" panose="02010609060101010101" pitchFamily="49" charset="-122"/>
                <a:ea typeface="楷体" panose="02010609060101010101" pitchFamily="49" charset="-122"/>
                <a:cs typeface="+mn-cs"/>
              </a:rPr>
              <a:t>R</a:t>
            </a:r>
            <a:r>
              <a:rPr kumimoji="0" lang="zh-CN" altLang="en-US" sz="3200" b="1" i="0" u="none" strike="noStrike" kern="1200" cap="none" spc="0" normalizeH="0" baseline="0" noProof="0" dirty="0" smtClean="0">
                <a:ln>
                  <a:noFill/>
                </a:ln>
                <a:solidFill>
                  <a:schemeClr val="accent3"/>
                </a:solidFill>
                <a:effectLst/>
                <a:uLnTx/>
                <a:uFillTx/>
                <a:latin typeface="楷体" panose="02010609060101010101" pitchFamily="49" charset="-122"/>
                <a:ea typeface="楷体" panose="02010609060101010101" pitchFamily="49" charset="-122"/>
                <a:cs typeface="+mn-cs"/>
              </a:rPr>
              <a:t>语言实践</a:t>
            </a:r>
            <a:endParaRPr kumimoji="0" lang="en-US" altLang="zh-CN" sz="3200" b="1" i="0" u="none" strike="noStrike" kern="1200" cap="none" spc="0" normalizeH="0" baseline="0" noProof="0" dirty="0">
              <a:ln>
                <a:noFill/>
              </a:ln>
              <a:solidFill>
                <a:schemeClr val="accent3"/>
              </a:solidFill>
              <a:effectLst/>
              <a:uLnTx/>
              <a:uFillTx/>
              <a:latin typeface="楷体" panose="02010609060101010101" pitchFamily="49" charset="-122"/>
              <a:ea typeface="楷体" panose="02010609060101010101" pitchFamily="49" charset="-122"/>
              <a:cs typeface="+mn-cs"/>
            </a:endParaRPr>
          </a:p>
        </p:txBody>
      </p:sp>
      <p:sp>
        <p:nvSpPr>
          <p:cNvPr id="3" name="文本框 2"/>
          <p:cNvSpPr txBox="1"/>
          <p:nvPr/>
        </p:nvSpPr>
        <p:spPr>
          <a:xfrm>
            <a:off x="0" y="1914427"/>
            <a:ext cx="11004885" cy="1569660"/>
          </a:xfrm>
          <a:prstGeom prst="rect">
            <a:avLst/>
          </a:prstGeom>
          <a:noFill/>
        </p:spPr>
        <p:txBody>
          <a:bodyPr wrap="square" rtlCol="0">
            <a:spAutoFit/>
          </a:bodyPr>
          <a:lstStyle/>
          <a:p>
            <a:pPr marL="285750" lvl="0" indent="-285750">
              <a:buFont typeface="Wingdings" panose="05000000000000000000" pitchFamily="2" charset="2"/>
              <a:buChar char="Ø"/>
              <a:defRPr/>
            </a:pPr>
            <a:r>
              <a:rPr lang="en-US" altLang="zh-CN" sz="2400" dirty="0"/>
              <a:t>R </a:t>
            </a:r>
            <a:r>
              <a:rPr lang="zh-CN" altLang="en-US" sz="2400" dirty="0"/>
              <a:t>语言 </a:t>
            </a:r>
            <a:r>
              <a:rPr lang="en-US" altLang="zh-CN" sz="2400" dirty="0" err="1"/>
              <a:t>mclust</a:t>
            </a:r>
            <a:r>
              <a:rPr lang="en-US" altLang="zh-CN" sz="2400" dirty="0"/>
              <a:t> </a:t>
            </a:r>
            <a:r>
              <a:rPr lang="zh-CN" altLang="en-US" sz="2400" dirty="0"/>
              <a:t>包中的 </a:t>
            </a:r>
            <a:r>
              <a:rPr lang="en-US" altLang="zh-CN" sz="2400" dirty="0" err="1"/>
              <a:t>Mclust</a:t>
            </a:r>
            <a:r>
              <a:rPr lang="en-US" altLang="zh-CN" sz="2400" dirty="0"/>
              <a:t> </a:t>
            </a:r>
            <a:r>
              <a:rPr lang="zh-CN" altLang="en-US" sz="2400" dirty="0"/>
              <a:t>函数可以实现高斯混合聚类算法，本节将随机生 成样本集，调用 </a:t>
            </a:r>
            <a:r>
              <a:rPr lang="en-US" altLang="zh-CN" sz="2400" dirty="0" err="1"/>
              <a:t>Mclust</a:t>
            </a:r>
            <a:r>
              <a:rPr lang="en-US" altLang="zh-CN" sz="2400" dirty="0"/>
              <a:t> </a:t>
            </a:r>
            <a:r>
              <a:rPr lang="zh-CN" altLang="en-US" sz="2400" dirty="0"/>
              <a:t>函数阐述高斯混合聚类算法的实现过程</a:t>
            </a:r>
            <a:r>
              <a:rPr lang="zh-CN" altLang="en-US" sz="2400" dirty="0" smtClean="0"/>
              <a:t>。</a:t>
            </a:r>
            <a:endParaRPr lang="en-US" altLang="zh-CN" sz="2400" dirty="0" smtClean="0"/>
          </a:p>
          <a:p>
            <a:pPr marL="285750" lvl="0" indent="-285750">
              <a:buFont typeface="Wingdings" panose="05000000000000000000" pitchFamily="2" charset="2"/>
              <a:buChar char="Ø"/>
              <a:defRPr/>
            </a:pPr>
            <a:r>
              <a:rPr lang="zh-CN" altLang="en-US" sz="2400" dirty="0" smtClean="0"/>
              <a:t>使用</a:t>
            </a:r>
            <a:r>
              <a:rPr lang="zh-CN" altLang="en-US" sz="2400" dirty="0"/>
              <a:t>上一部分生成的样本集，并且调用 </a:t>
            </a:r>
            <a:r>
              <a:rPr lang="en-US" altLang="zh-CN" sz="2400" dirty="0"/>
              <a:t>summary </a:t>
            </a:r>
            <a:r>
              <a:rPr lang="zh-CN" altLang="en-US" sz="2400" dirty="0"/>
              <a:t>函数、</a:t>
            </a:r>
            <a:r>
              <a:rPr lang="en-US" altLang="zh-CN" sz="2400" dirty="0"/>
              <a:t>plot </a:t>
            </a:r>
            <a:r>
              <a:rPr lang="zh-CN" altLang="en-US" sz="2400" dirty="0"/>
              <a:t>函数等输出</a:t>
            </a:r>
            <a:r>
              <a:rPr lang="zh-CN" altLang="en-US" sz="2400" dirty="0" smtClean="0"/>
              <a:t>聚类结 果</a:t>
            </a:r>
            <a:r>
              <a:rPr lang="zh-CN" altLang="en-US" sz="2400" dirty="0"/>
              <a:t>，效果图如图</a:t>
            </a:r>
            <a:r>
              <a:rPr lang="en-US" altLang="zh-CN" sz="2400" dirty="0"/>
              <a:t>1.7</a:t>
            </a:r>
            <a:r>
              <a:rPr lang="zh-CN" altLang="en-US" sz="2400" dirty="0"/>
              <a:t>。 </a:t>
            </a:r>
            <a:endPar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4" name="Rectangle 2"/>
          <p:cNvSpPr>
            <a:spLocks noChangeArrowheads="1"/>
          </p:cNvSpPr>
          <p:nvPr/>
        </p:nvSpPr>
        <p:spPr bwMode="auto">
          <a:xfrm>
            <a:off x="2911903" y="4203030"/>
            <a:ext cx="132848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6" name="Rectangle 4"/>
          <p:cNvSpPr>
            <a:spLocks noChangeArrowheads="1"/>
          </p:cNvSpPr>
          <p:nvPr/>
        </p:nvSpPr>
        <p:spPr bwMode="auto">
          <a:xfrm>
            <a:off x="3377125" y="4603398"/>
            <a:ext cx="136892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2" name="矩形 11"/>
          <p:cNvSpPr/>
          <p:nvPr/>
        </p:nvSpPr>
        <p:spPr>
          <a:xfrm>
            <a:off x="252201" y="1328471"/>
            <a:ext cx="2659702" cy="461665"/>
          </a:xfrm>
          <a:prstGeom prst="rect">
            <a:avLst/>
          </a:prstGeom>
        </p:spPr>
        <p:txBody>
          <a:bodyPr wrap="none">
            <a:spAutoFit/>
          </a:bodyPr>
          <a:lstStyle/>
          <a:p>
            <a:r>
              <a:rPr lang="zh-CN" altLang="en-US" sz="2400" b="1" dirty="0">
                <a:solidFill>
                  <a:srgbClr val="269FD3"/>
                </a:solidFill>
                <a:latin typeface="楷体" panose="02010609060101010101" pitchFamily="49" charset="-122"/>
                <a:ea typeface="楷体" panose="02010609060101010101" pitchFamily="49" charset="-122"/>
              </a:rPr>
              <a:t>高斯混合聚类算法</a:t>
            </a:r>
            <a:endParaRPr lang="zh-CN" altLang="en-US" sz="2400" b="1" dirty="0">
              <a:solidFill>
                <a:srgbClr val="269FD3"/>
              </a:solidFill>
              <a:latin typeface="楷体" panose="02010609060101010101" pitchFamily="49" charset="-122"/>
              <a:ea typeface="楷体" panose="02010609060101010101" pitchFamily="49" charset="-122"/>
            </a:endParaRPr>
          </a:p>
        </p:txBody>
      </p:sp>
      <p:pic>
        <p:nvPicPr>
          <p:cNvPr id="7" name="图片 6"/>
          <p:cNvPicPr>
            <a:picLocks noChangeAspect="1"/>
          </p:cNvPicPr>
          <p:nvPr/>
        </p:nvPicPr>
        <p:blipFill rotWithShape="1">
          <a:blip r:embed="rId1"/>
          <a:srcRect t="8977" r="19513"/>
          <a:stretch>
            <a:fillRect/>
          </a:stretch>
        </p:blipFill>
        <p:spPr>
          <a:xfrm>
            <a:off x="123690" y="3514164"/>
            <a:ext cx="5479252" cy="1089233"/>
          </a:xfrm>
          <a:prstGeom prst="rect">
            <a:avLst/>
          </a:prstGeom>
        </p:spPr>
      </p:pic>
      <p:pic>
        <p:nvPicPr>
          <p:cNvPr id="8" name="图片 7"/>
          <p:cNvPicPr>
            <a:picLocks noChangeAspect="1"/>
          </p:cNvPicPr>
          <p:nvPr/>
        </p:nvPicPr>
        <p:blipFill rotWithShape="1">
          <a:blip r:embed="rId2"/>
          <a:srcRect t="7954" r="2715" b="-2501"/>
          <a:stretch>
            <a:fillRect/>
          </a:stretch>
        </p:blipFill>
        <p:spPr>
          <a:xfrm>
            <a:off x="5728638" y="3106057"/>
            <a:ext cx="4562845" cy="2994680"/>
          </a:xfrm>
          <a:prstGeom prst="rect">
            <a:avLst/>
          </a:prstGeom>
        </p:spPr>
      </p:pic>
    </p:spTree>
  </p:cSld>
  <p:clrMapOvr>
    <a:masterClrMapping/>
  </p:clrMapOvr>
  <p:transition spd="slow">
    <p:push/>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99955" y="802424"/>
            <a:ext cx="2039341"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smtClean="0">
                <a:ln>
                  <a:noFill/>
                </a:ln>
                <a:solidFill>
                  <a:schemeClr val="accent3"/>
                </a:solidFill>
                <a:effectLst/>
                <a:uLnTx/>
                <a:uFillTx/>
                <a:latin typeface="楷体" panose="02010609060101010101" pitchFamily="49" charset="-122"/>
                <a:ea typeface="楷体" panose="02010609060101010101" pitchFamily="49" charset="-122"/>
                <a:cs typeface="+mn-cs"/>
              </a:rPr>
              <a:t>R</a:t>
            </a:r>
            <a:r>
              <a:rPr kumimoji="0" lang="zh-CN" altLang="en-US" sz="3200" b="1" i="0" u="none" strike="noStrike" kern="1200" cap="none" spc="0" normalizeH="0" baseline="0" noProof="0" dirty="0" smtClean="0">
                <a:ln>
                  <a:noFill/>
                </a:ln>
                <a:solidFill>
                  <a:schemeClr val="accent3"/>
                </a:solidFill>
                <a:effectLst/>
                <a:uLnTx/>
                <a:uFillTx/>
                <a:latin typeface="楷体" panose="02010609060101010101" pitchFamily="49" charset="-122"/>
                <a:ea typeface="楷体" panose="02010609060101010101" pitchFamily="49" charset="-122"/>
                <a:cs typeface="+mn-cs"/>
              </a:rPr>
              <a:t>语言实践</a:t>
            </a:r>
            <a:endParaRPr kumimoji="0" lang="en-US" altLang="zh-CN" sz="3200" b="1" i="0" u="none" strike="noStrike" kern="1200" cap="none" spc="0" normalizeH="0" baseline="0" noProof="0" dirty="0">
              <a:ln>
                <a:noFill/>
              </a:ln>
              <a:solidFill>
                <a:schemeClr val="accent3"/>
              </a:solidFill>
              <a:effectLst/>
              <a:uLnTx/>
              <a:uFillTx/>
              <a:latin typeface="楷体" panose="02010609060101010101" pitchFamily="49" charset="-122"/>
              <a:ea typeface="楷体" panose="02010609060101010101" pitchFamily="49" charset="-122"/>
              <a:cs typeface="+mn-cs"/>
            </a:endParaRPr>
          </a:p>
        </p:txBody>
      </p:sp>
      <p:sp>
        <p:nvSpPr>
          <p:cNvPr id="3" name="文本框 2"/>
          <p:cNvSpPr txBox="1"/>
          <p:nvPr/>
        </p:nvSpPr>
        <p:spPr>
          <a:xfrm>
            <a:off x="0" y="1914427"/>
            <a:ext cx="11004885" cy="830997"/>
          </a:xfrm>
          <a:prstGeom prst="rect">
            <a:avLst/>
          </a:prstGeom>
          <a:noFill/>
        </p:spPr>
        <p:txBody>
          <a:bodyPr wrap="square" rtlCol="0">
            <a:spAutoFit/>
          </a:bodyPr>
          <a:lstStyle/>
          <a:p>
            <a:pPr marL="285750" lvl="0" indent="-285750">
              <a:buFont typeface="Wingdings" panose="05000000000000000000" pitchFamily="2" charset="2"/>
              <a:buChar char="Ø"/>
              <a:defRPr/>
            </a:pPr>
            <a:r>
              <a:rPr lang="en-US" altLang="zh-CN" sz="2400" dirty="0"/>
              <a:t>R </a:t>
            </a:r>
            <a:r>
              <a:rPr lang="zh-CN" altLang="en-US" sz="2400" dirty="0"/>
              <a:t>语言中 </a:t>
            </a:r>
            <a:r>
              <a:rPr lang="en-US" altLang="zh-CN" sz="2400" dirty="0" err="1"/>
              <a:t>hclust</a:t>
            </a:r>
            <a:r>
              <a:rPr lang="en-US" altLang="zh-CN" sz="2400" dirty="0"/>
              <a:t> </a:t>
            </a:r>
            <a:r>
              <a:rPr lang="zh-CN" altLang="en-US" sz="2400" dirty="0"/>
              <a:t>函数可以实现层次聚类算法，本小节将随机生成样本集，</a:t>
            </a:r>
            <a:r>
              <a:rPr lang="zh-CN" altLang="en-US" sz="2400" dirty="0" smtClean="0"/>
              <a:t>调用</a:t>
            </a:r>
            <a:r>
              <a:rPr lang="en-US" altLang="zh-CN" sz="2400" dirty="0" err="1" smtClean="0"/>
              <a:t>hclust</a:t>
            </a:r>
            <a:r>
              <a:rPr lang="en-US" altLang="zh-CN" sz="2400" dirty="0" smtClean="0"/>
              <a:t> </a:t>
            </a:r>
            <a:r>
              <a:rPr lang="zh-CN" altLang="en-US" sz="2400" dirty="0" smtClean="0"/>
              <a:t>函数阐述层次聚类算法的实现过程。</a:t>
            </a:r>
            <a:endPar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4" name="Rectangle 2"/>
          <p:cNvSpPr>
            <a:spLocks noChangeArrowheads="1"/>
          </p:cNvSpPr>
          <p:nvPr/>
        </p:nvSpPr>
        <p:spPr bwMode="auto">
          <a:xfrm>
            <a:off x="2911903" y="4203030"/>
            <a:ext cx="132848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6" name="Rectangle 4"/>
          <p:cNvSpPr>
            <a:spLocks noChangeArrowheads="1"/>
          </p:cNvSpPr>
          <p:nvPr/>
        </p:nvSpPr>
        <p:spPr bwMode="auto">
          <a:xfrm>
            <a:off x="3377125" y="4603398"/>
            <a:ext cx="136892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2" name="矩形 11"/>
          <p:cNvSpPr/>
          <p:nvPr/>
        </p:nvSpPr>
        <p:spPr>
          <a:xfrm>
            <a:off x="218282" y="1332727"/>
            <a:ext cx="2040943" cy="461665"/>
          </a:xfrm>
          <a:prstGeom prst="rect">
            <a:avLst/>
          </a:prstGeom>
        </p:spPr>
        <p:txBody>
          <a:bodyPr wrap="none">
            <a:spAutoFit/>
          </a:bodyPr>
          <a:lstStyle/>
          <a:p>
            <a:r>
              <a:rPr lang="zh-CN" altLang="en-US" sz="2400" b="1" dirty="0">
                <a:solidFill>
                  <a:srgbClr val="269FD3"/>
                </a:solidFill>
                <a:latin typeface="楷体" panose="02010609060101010101" pitchFamily="49" charset="-122"/>
                <a:ea typeface="楷体" panose="02010609060101010101" pitchFamily="49" charset="-122"/>
              </a:rPr>
              <a:t>层次聚类算法</a:t>
            </a:r>
            <a:endParaRPr lang="zh-CN" altLang="en-US" sz="2400" b="1" dirty="0">
              <a:solidFill>
                <a:srgbClr val="269FD3"/>
              </a:solidFill>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1"/>
          <a:stretch>
            <a:fillRect/>
          </a:stretch>
        </p:blipFill>
        <p:spPr>
          <a:xfrm>
            <a:off x="123689" y="3327124"/>
            <a:ext cx="7144871" cy="1843249"/>
          </a:xfrm>
          <a:prstGeom prst="rect">
            <a:avLst/>
          </a:prstGeom>
        </p:spPr>
      </p:pic>
      <p:pic>
        <p:nvPicPr>
          <p:cNvPr id="9" name="图片 8"/>
          <p:cNvPicPr>
            <a:picLocks noChangeAspect="1"/>
          </p:cNvPicPr>
          <p:nvPr/>
        </p:nvPicPr>
        <p:blipFill>
          <a:blip r:embed="rId2"/>
          <a:stretch>
            <a:fillRect/>
          </a:stretch>
        </p:blipFill>
        <p:spPr>
          <a:xfrm>
            <a:off x="7561612" y="3851848"/>
            <a:ext cx="4346939" cy="2528106"/>
          </a:xfrm>
          <a:prstGeom prst="rect">
            <a:avLst/>
          </a:prstGeom>
        </p:spPr>
      </p:pic>
    </p:spTree>
  </p:cSld>
  <p:clrMapOvr>
    <a:masterClrMapping/>
  </p:clrMapOvr>
  <p:transition spd="slow">
    <p:push/>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99955" y="802424"/>
            <a:ext cx="2039341"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smtClean="0">
                <a:ln>
                  <a:noFill/>
                </a:ln>
                <a:solidFill>
                  <a:schemeClr val="accent3"/>
                </a:solidFill>
                <a:effectLst/>
                <a:uLnTx/>
                <a:uFillTx/>
                <a:latin typeface="楷体" panose="02010609060101010101" pitchFamily="49" charset="-122"/>
                <a:ea typeface="楷体" panose="02010609060101010101" pitchFamily="49" charset="-122"/>
                <a:cs typeface="+mn-cs"/>
              </a:rPr>
              <a:t>R</a:t>
            </a:r>
            <a:r>
              <a:rPr kumimoji="0" lang="zh-CN" altLang="en-US" sz="3200" b="1" i="0" u="none" strike="noStrike" kern="1200" cap="none" spc="0" normalizeH="0" baseline="0" noProof="0" dirty="0" smtClean="0">
                <a:ln>
                  <a:noFill/>
                </a:ln>
                <a:solidFill>
                  <a:schemeClr val="accent3"/>
                </a:solidFill>
                <a:effectLst/>
                <a:uLnTx/>
                <a:uFillTx/>
                <a:latin typeface="楷体" panose="02010609060101010101" pitchFamily="49" charset="-122"/>
                <a:ea typeface="楷体" panose="02010609060101010101" pitchFamily="49" charset="-122"/>
                <a:cs typeface="+mn-cs"/>
              </a:rPr>
              <a:t>语言实践</a:t>
            </a:r>
            <a:endParaRPr kumimoji="0" lang="en-US" altLang="zh-CN" sz="3200" b="1" i="0" u="none" strike="noStrike" kern="1200" cap="none" spc="0" normalizeH="0" baseline="0" noProof="0" dirty="0">
              <a:ln>
                <a:noFill/>
              </a:ln>
              <a:solidFill>
                <a:schemeClr val="accent3"/>
              </a:solidFill>
              <a:effectLst/>
              <a:uLnTx/>
              <a:uFillTx/>
              <a:latin typeface="楷体" panose="02010609060101010101" pitchFamily="49" charset="-122"/>
              <a:ea typeface="楷体" panose="02010609060101010101" pitchFamily="49" charset="-122"/>
              <a:cs typeface="+mn-cs"/>
            </a:endParaRPr>
          </a:p>
        </p:txBody>
      </p:sp>
      <p:sp>
        <p:nvSpPr>
          <p:cNvPr id="3" name="文本框 2"/>
          <p:cNvSpPr txBox="1"/>
          <p:nvPr/>
        </p:nvSpPr>
        <p:spPr>
          <a:xfrm>
            <a:off x="0" y="1914427"/>
            <a:ext cx="11004885" cy="1569660"/>
          </a:xfrm>
          <a:prstGeom prst="rect">
            <a:avLst/>
          </a:prstGeom>
          <a:noFill/>
        </p:spPr>
        <p:txBody>
          <a:bodyPr wrap="square" rtlCol="0">
            <a:spAutoFit/>
          </a:bodyPr>
          <a:lstStyle/>
          <a:p>
            <a:pPr marL="285750" lvl="0" indent="-285750">
              <a:buFont typeface="Wingdings" panose="05000000000000000000" pitchFamily="2" charset="2"/>
              <a:buChar char="Ø"/>
              <a:defRPr/>
            </a:pPr>
            <a:r>
              <a:rPr lang="en-US" altLang="zh-CN" sz="2400" dirty="0"/>
              <a:t>R </a:t>
            </a:r>
            <a:r>
              <a:rPr lang="zh-CN" altLang="en-US" sz="2400" dirty="0"/>
              <a:t>语言中的 </a:t>
            </a:r>
            <a:r>
              <a:rPr lang="en-US" altLang="zh-CN" sz="2400" dirty="0" err="1"/>
              <a:t>fpc</a:t>
            </a:r>
            <a:r>
              <a:rPr lang="en-US" altLang="zh-CN" sz="2400" dirty="0"/>
              <a:t> </a:t>
            </a:r>
            <a:r>
              <a:rPr lang="zh-CN" altLang="en-US" sz="2400" dirty="0"/>
              <a:t>库和 </a:t>
            </a:r>
            <a:r>
              <a:rPr lang="en-US" altLang="zh-CN" sz="2400" dirty="0" err="1"/>
              <a:t>dbscan</a:t>
            </a:r>
            <a:r>
              <a:rPr lang="en-US" altLang="zh-CN" sz="2400" dirty="0"/>
              <a:t> </a:t>
            </a:r>
            <a:r>
              <a:rPr lang="zh-CN" altLang="en-US" sz="2400" dirty="0"/>
              <a:t>库均可实现 </a:t>
            </a:r>
            <a:r>
              <a:rPr lang="en-US" altLang="zh-CN" sz="2400" dirty="0"/>
              <a:t>DBSCAN </a:t>
            </a:r>
            <a:r>
              <a:rPr lang="zh-CN" altLang="en-US" sz="2400" dirty="0"/>
              <a:t>算法，由于 </a:t>
            </a:r>
            <a:r>
              <a:rPr lang="en-US" altLang="zh-CN" sz="2400" dirty="0" err="1"/>
              <a:t>dbscan</a:t>
            </a:r>
            <a:r>
              <a:rPr lang="en-US" altLang="zh-CN" sz="2400" dirty="0"/>
              <a:t> </a:t>
            </a:r>
            <a:r>
              <a:rPr lang="zh-CN" altLang="en-US" sz="2400" dirty="0"/>
              <a:t>库中</a:t>
            </a:r>
            <a:r>
              <a:rPr lang="zh-CN" altLang="en-US" sz="2400" dirty="0" smtClean="0"/>
              <a:t>的</a:t>
            </a:r>
            <a:r>
              <a:rPr lang="en-US" altLang="zh-CN" sz="2400" dirty="0" err="1" smtClean="0"/>
              <a:t>dbscan</a:t>
            </a:r>
            <a:r>
              <a:rPr lang="en-US" altLang="zh-CN" sz="2400" dirty="0" smtClean="0"/>
              <a:t> </a:t>
            </a:r>
            <a:r>
              <a:rPr lang="zh-CN" altLang="en-US" sz="2400" dirty="0"/>
              <a:t>函数具有更快的计算效率并且可以处理更大规模的数据集，因此本节将</a:t>
            </a:r>
            <a:r>
              <a:rPr lang="zh-CN" altLang="en-US" sz="2400" dirty="0" smtClean="0"/>
              <a:t>基于</a:t>
            </a:r>
            <a:r>
              <a:rPr lang="en-US" altLang="zh-CN" sz="2400" dirty="0" err="1" smtClean="0"/>
              <a:t>dbscan</a:t>
            </a:r>
            <a:r>
              <a:rPr lang="en-US" altLang="zh-CN" sz="2400" dirty="0" smtClean="0"/>
              <a:t> </a:t>
            </a:r>
            <a:r>
              <a:rPr lang="zh-CN" altLang="en-US" sz="2400" dirty="0"/>
              <a:t>函数实现。此次实验同样选取莺尾花数据集的前 </a:t>
            </a:r>
            <a:r>
              <a:rPr lang="en-US" altLang="zh-CN" sz="2400" dirty="0"/>
              <a:t>4 </a:t>
            </a:r>
            <a:r>
              <a:rPr lang="zh-CN" altLang="en-US" sz="2400" dirty="0"/>
              <a:t>个属性作为实验数据。</a:t>
            </a:r>
            <a:endParaRPr lang="zh-CN" altLang="en-US" sz="2400" dirty="0"/>
          </a:p>
        </p:txBody>
      </p:sp>
      <p:sp>
        <p:nvSpPr>
          <p:cNvPr id="4" name="Rectangle 2"/>
          <p:cNvSpPr>
            <a:spLocks noChangeArrowheads="1"/>
          </p:cNvSpPr>
          <p:nvPr/>
        </p:nvSpPr>
        <p:spPr bwMode="auto">
          <a:xfrm>
            <a:off x="2911903" y="4203030"/>
            <a:ext cx="132848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6" name="Rectangle 4"/>
          <p:cNvSpPr>
            <a:spLocks noChangeArrowheads="1"/>
          </p:cNvSpPr>
          <p:nvPr/>
        </p:nvSpPr>
        <p:spPr bwMode="auto">
          <a:xfrm>
            <a:off x="3377125" y="4603398"/>
            <a:ext cx="136892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2" name="矩形 11"/>
          <p:cNvSpPr/>
          <p:nvPr/>
        </p:nvSpPr>
        <p:spPr>
          <a:xfrm>
            <a:off x="287391" y="1268169"/>
            <a:ext cx="2355132" cy="461665"/>
          </a:xfrm>
          <a:prstGeom prst="rect">
            <a:avLst/>
          </a:prstGeom>
        </p:spPr>
        <p:txBody>
          <a:bodyPr wrap="none">
            <a:spAutoFit/>
          </a:bodyPr>
          <a:lstStyle/>
          <a:p>
            <a:r>
              <a:rPr lang="en-US" altLang="zh-CN" sz="2400" b="1" dirty="0" smtClean="0">
                <a:solidFill>
                  <a:srgbClr val="269FD3"/>
                </a:solidFill>
                <a:latin typeface="楷体" panose="02010609060101010101" pitchFamily="49" charset="-122"/>
                <a:ea typeface="楷体" panose="02010609060101010101" pitchFamily="49" charset="-122"/>
              </a:rPr>
              <a:t>DBSCAN</a:t>
            </a:r>
            <a:r>
              <a:rPr lang="zh-CN" altLang="en-US" sz="2400" b="1" dirty="0" smtClean="0">
                <a:solidFill>
                  <a:srgbClr val="269FD3"/>
                </a:solidFill>
                <a:latin typeface="楷体" panose="02010609060101010101" pitchFamily="49" charset="-122"/>
                <a:ea typeface="楷体" panose="02010609060101010101" pitchFamily="49" charset="-122"/>
              </a:rPr>
              <a:t>聚类</a:t>
            </a:r>
            <a:r>
              <a:rPr lang="zh-CN" altLang="en-US" sz="2400" b="1" dirty="0">
                <a:solidFill>
                  <a:srgbClr val="269FD3"/>
                </a:solidFill>
                <a:latin typeface="楷体" panose="02010609060101010101" pitchFamily="49" charset="-122"/>
                <a:ea typeface="楷体" panose="02010609060101010101" pitchFamily="49" charset="-122"/>
              </a:rPr>
              <a:t>算法</a:t>
            </a:r>
            <a:endParaRPr lang="zh-CN" altLang="en-US" sz="2400" b="1" dirty="0">
              <a:solidFill>
                <a:srgbClr val="269FD3"/>
              </a:solidFill>
              <a:latin typeface="楷体" panose="02010609060101010101" pitchFamily="49" charset="-122"/>
              <a:ea typeface="楷体" panose="02010609060101010101" pitchFamily="49" charset="-122"/>
            </a:endParaRPr>
          </a:p>
        </p:txBody>
      </p:sp>
      <p:pic>
        <p:nvPicPr>
          <p:cNvPr id="7" name="图片 6"/>
          <p:cNvPicPr>
            <a:picLocks noChangeAspect="1"/>
          </p:cNvPicPr>
          <p:nvPr/>
        </p:nvPicPr>
        <p:blipFill>
          <a:blip r:embed="rId1"/>
          <a:stretch>
            <a:fillRect/>
          </a:stretch>
        </p:blipFill>
        <p:spPr>
          <a:xfrm>
            <a:off x="287391" y="3899512"/>
            <a:ext cx="8745965" cy="1512460"/>
          </a:xfrm>
          <a:prstGeom prst="rect">
            <a:avLst/>
          </a:prstGeom>
        </p:spPr>
      </p:pic>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7936" y="2094782"/>
            <a:ext cx="12034064" cy="2246769"/>
          </a:xfrm>
          <a:prstGeom prst="rect">
            <a:avLst/>
          </a:prstGeom>
          <a:noFill/>
        </p:spPr>
        <p:txBody>
          <a:bodyPr wrap="none" rtlCol="0" anchor="t">
            <a:spAutoFit/>
          </a:bodyPr>
          <a:lstStyle/>
          <a:p>
            <a:r>
              <a:rPr lang="zh-CN" altLang="en-US" sz="2800" dirty="0">
                <a:latin typeface="楷体" panose="02010609060101010101" pitchFamily="49" charset="-122"/>
                <a:ea typeface="楷体" panose="02010609060101010101" pitchFamily="49" charset="-122"/>
                <a:cs typeface="Times New Roman" panose="02020603050405020304" pitchFamily="18" charset="0"/>
                <a:sym typeface="+mn-ea"/>
              </a:rPr>
              <a:t>相似度在聚类算法中至关重要，是聚类算法的核心问题，具体表现在两个层</a:t>
            </a:r>
            <a:endParaRPr lang="zh-CN" altLang="en-US" sz="2800" dirty="0">
              <a:latin typeface="楷体" panose="02010609060101010101" pitchFamily="49" charset="-122"/>
              <a:ea typeface="楷体" panose="02010609060101010101" pitchFamily="49" charset="-122"/>
              <a:cs typeface="Times New Roman" panose="02020603050405020304" pitchFamily="18" charset="0"/>
              <a:sym typeface="+mn-ea"/>
            </a:endParaRPr>
          </a:p>
          <a:p>
            <a:r>
              <a:rPr lang="zh-CN" altLang="en-US" sz="2800" dirty="0">
                <a:latin typeface="楷体" panose="02010609060101010101" pitchFamily="49" charset="-122"/>
                <a:ea typeface="楷体" panose="02010609060101010101" pitchFamily="49" charset="-122"/>
                <a:cs typeface="Times New Roman" panose="02020603050405020304" pitchFamily="18" charset="0"/>
                <a:sym typeface="+mn-ea"/>
              </a:rPr>
              <a:t>面</a:t>
            </a:r>
            <a:r>
              <a:rPr lang="zh-CN" altLang="en-US" sz="2800" dirty="0" smtClean="0">
                <a:latin typeface="楷体" panose="02010609060101010101" pitchFamily="49" charset="-122"/>
                <a:ea typeface="楷体" panose="02010609060101010101" pitchFamily="49" charset="-122"/>
                <a:cs typeface="Times New Roman" panose="02020603050405020304" pitchFamily="18" charset="0"/>
                <a:sym typeface="+mn-ea"/>
              </a:rPr>
              <a:t>：</a:t>
            </a:r>
            <a:endParaRPr lang="en-US" altLang="zh-CN" sz="2800" dirty="0" smtClean="0">
              <a:latin typeface="楷体" panose="02010609060101010101" pitchFamily="49" charset="-122"/>
              <a:ea typeface="楷体" panose="02010609060101010101" pitchFamily="49" charset="-122"/>
              <a:cs typeface="Times New Roman" panose="02020603050405020304" pitchFamily="18" charset="0"/>
              <a:sym typeface="+mn-ea"/>
            </a:endParaRPr>
          </a:p>
          <a:p>
            <a:r>
              <a:rPr lang="zh-CN" altLang="en-US" sz="2800" dirty="0" smtClean="0">
                <a:latin typeface="楷体" panose="02010609060101010101" pitchFamily="49" charset="-122"/>
                <a:ea typeface="楷体" panose="02010609060101010101" pitchFamily="49" charset="-122"/>
                <a:cs typeface="Times New Roman" panose="02020603050405020304" pitchFamily="18" charset="0"/>
                <a:sym typeface="+mn-ea"/>
              </a:rPr>
              <a:t>（</a:t>
            </a:r>
            <a:r>
              <a:rPr lang="en-US" altLang="zh-CN" sz="2800" dirty="0">
                <a:latin typeface="楷体" panose="02010609060101010101" pitchFamily="49" charset="-122"/>
                <a:ea typeface="楷体" panose="02010609060101010101" pitchFamily="49" charset="-122"/>
                <a:cs typeface="Times New Roman" panose="02020603050405020304" pitchFamily="18" charset="0"/>
                <a:sym typeface="+mn-ea"/>
              </a:rPr>
              <a:t>1</a:t>
            </a:r>
            <a:r>
              <a:rPr lang="zh-CN" altLang="en-US" sz="2800" dirty="0">
                <a:latin typeface="楷体" panose="02010609060101010101" pitchFamily="49" charset="-122"/>
                <a:ea typeface="楷体" panose="02010609060101010101" pitchFamily="49" charset="-122"/>
                <a:cs typeface="Times New Roman" panose="02020603050405020304" pitchFamily="18" charset="0"/>
                <a:sym typeface="+mn-ea"/>
              </a:rPr>
              <a:t>）不同的聚类算法其相似度计算方法也不同</a:t>
            </a:r>
            <a:r>
              <a:rPr lang="zh-CN" altLang="en-US" sz="2800" dirty="0" smtClean="0">
                <a:latin typeface="楷体" panose="02010609060101010101" pitchFamily="49" charset="-122"/>
                <a:ea typeface="楷体" panose="02010609060101010101" pitchFamily="49" charset="-122"/>
                <a:cs typeface="Times New Roman" panose="02020603050405020304" pitchFamily="18" charset="0"/>
                <a:sym typeface="+mn-ea"/>
              </a:rPr>
              <a:t>；</a:t>
            </a:r>
            <a:endParaRPr lang="en-US" altLang="zh-CN" sz="2800" dirty="0" smtClean="0">
              <a:latin typeface="楷体" panose="02010609060101010101" pitchFamily="49" charset="-122"/>
              <a:ea typeface="楷体" panose="02010609060101010101" pitchFamily="49" charset="-122"/>
              <a:cs typeface="Times New Roman" panose="02020603050405020304" pitchFamily="18" charset="0"/>
              <a:sym typeface="+mn-ea"/>
            </a:endParaRPr>
          </a:p>
          <a:p>
            <a:r>
              <a:rPr lang="zh-CN" altLang="en-US" sz="2800" dirty="0" smtClean="0">
                <a:latin typeface="楷体" panose="02010609060101010101" pitchFamily="49" charset="-122"/>
                <a:ea typeface="楷体" panose="02010609060101010101" pitchFamily="49" charset="-122"/>
                <a:cs typeface="Times New Roman" panose="02020603050405020304" pitchFamily="18" charset="0"/>
                <a:sym typeface="+mn-ea"/>
              </a:rPr>
              <a:t>（</a:t>
            </a:r>
            <a:r>
              <a:rPr lang="en-US" altLang="zh-CN" sz="2800" dirty="0">
                <a:latin typeface="楷体" panose="02010609060101010101" pitchFamily="49" charset="-122"/>
                <a:ea typeface="楷体" panose="02010609060101010101" pitchFamily="49" charset="-122"/>
                <a:cs typeface="Times New Roman" panose="02020603050405020304" pitchFamily="18" charset="0"/>
                <a:sym typeface="+mn-ea"/>
              </a:rPr>
              <a:t>2</a:t>
            </a:r>
            <a:r>
              <a:rPr lang="zh-CN" altLang="en-US" sz="2800" dirty="0">
                <a:latin typeface="楷体" panose="02010609060101010101" pitchFamily="49" charset="-122"/>
                <a:ea typeface="楷体" panose="02010609060101010101" pitchFamily="49" charset="-122"/>
                <a:cs typeface="Times New Roman" panose="02020603050405020304" pitchFamily="18" charset="0"/>
                <a:sym typeface="+mn-ea"/>
              </a:rPr>
              <a:t>）同一聚类算法采用</a:t>
            </a:r>
            <a:r>
              <a:rPr lang="zh-CN" altLang="en-US" sz="2800" dirty="0" smtClean="0">
                <a:latin typeface="楷体" panose="02010609060101010101" pitchFamily="49" charset="-122"/>
                <a:ea typeface="楷体" panose="02010609060101010101" pitchFamily="49" charset="-122"/>
                <a:cs typeface="Times New Roman" panose="02020603050405020304" pitchFamily="18" charset="0"/>
                <a:sym typeface="+mn-ea"/>
              </a:rPr>
              <a:t>不同的</a:t>
            </a:r>
            <a:r>
              <a:rPr lang="zh-CN" altLang="en-US" sz="2800" dirty="0">
                <a:latin typeface="楷体" panose="02010609060101010101" pitchFamily="49" charset="-122"/>
                <a:ea typeface="楷体" panose="02010609060101010101" pitchFamily="49" charset="-122"/>
                <a:cs typeface="Times New Roman" panose="02020603050405020304" pitchFamily="18" charset="0"/>
                <a:sym typeface="+mn-ea"/>
              </a:rPr>
              <a:t>相似度计算将得到不同的聚类效果</a:t>
            </a:r>
            <a:r>
              <a:rPr lang="zh-CN" altLang="en-US" sz="2800" dirty="0" smtClean="0">
                <a:latin typeface="楷体" panose="02010609060101010101" pitchFamily="49" charset="-122"/>
                <a:ea typeface="楷体" panose="02010609060101010101" pitchFamily="49" charset="-122"/>
                <a:cs typeface="Times New Roman" panose="02020603050405020304" pitchFamily="18" charset="0"/>
                <a:sym typeface="+mn-ea"/>
              </a:rPr>
              <a:t>。</a:t>
            </a:r>
            <a:endParaRPr lang="en-US" altLang="zh-CN" sz="2800" dirty="0" smtClean="0">
              <a:latin typeface="楷体" panose="02010609060101010101" pitchFamily="49" charset="-122"/>
              <a:ea typeface="楷体" panose="02010609060101010101" pitchFamily="49" charset="-122"/>
              <a:cs typeface="Times New Roman" panose="02020603050405020304" pitchFamily="18" charset="0"/>
              <a:sym typeface="+mn-ea"/>
            </a:endParaRPr>
          </a:p>
          <a:p>
            <a:r>
              <a:rPr lang="zh-CN" altLang="en-US" sz="2800" dirty="0" smtClean="0">
                <a:latin typeface="楷体" panose="02010609060101010101" pitchFamily="49" charset="-122"/>
                <a:ea typeface="楷体" panose="02010609060101010101" pitchFamily="49" charset="-122"/>
                <a:cs typeface="Times New Roman" panose="02020603050405020304" pitchFamily="18" charset="0"/>
                <a:sym typeface="+mn-ea"/>
              </a:rPr>
              <a:t>本</a:t>
            </a:r>
            <a:r>
              <a:rPr lang="zh-CN" altLang="en-US" sz="2800" dirty="0">
                <a:latin typeface="楷体" panose="02010609060101010101" pitchFamily="49" charset="-122"/>
                <a:ea typeface="楷体" panose="02010609060101010101" pitchFamily="49" charset="-122"/>
                <a:cs typeface="Times New Roman" panose="02020603050405020304" pitchFamily="18" charset="0"/>
                <a:sym typeface="+mn-ea"/>
              </a:rPr>
              <a:t>节主要介绍数据对象间相似度和簇间</a:t>
            </a:r>
            <a:r>
              <a:rPr lang="zh-CN" altLang="en-US" sz="2800" dirty="0" smtClean="0">
                <a:latin typeface="楷体" panose="02010609060101010101" pitchFamily="49" charset="-122"/>
                <a:ea typeface="楷体" panose="02010609060101010101" pitchFamily="49" charset="-122"/>
                <a:cs typeface="Times New Roman" panose="02020603050405020304" pitchFamily="18" charset="0"/>
                <a:sym typeface="+mn-ea"/>
              </a:rPr>
              <a:t>相似度</a:t>
            </a:r>
            <a:r>
              <a:rPr lang="zh-CN" altLang="en-US" sz="2800" dirty="0">
                <a:latin typeface="楷体" panose="02010609060101010101" pitchFamily="49" charset="-122"/>
                <a:ea typeface="楷体" panose="02010609060101010101" pitchFamily="49" charset="-122"/>
                <a:cs typeface="Times New Roman" panose="02020603050405020304" pitchFamily="18" charset="0"/>
                <a:sym typeface="+mn-ea"/>
              </a:rPr>
              <a:t>。</a:t>
            </a:r>
            <a:endParaRPr lang="zh-CN" altLang="en-US" sz="2800" dirty="0">
              <a:latin typeface="楷体" panose="02010609060101010101" pitchFamily="49" charset="-122"/>
              <a:ea typeface="楷体" panose="02010609060101010101" pitchFamily="49" charset="-122"/>
              <a:cs typeface="Times New Roman" panose="02020603050405020304" pitchFamily="18" charset="0"/>
              <a:sym typeface="+mn-ea"/>
            </a:endParaRPr>
          </a:p>
        </p:txBody>
      </p:sp>
      <p:sp>
        <p:nvSpPr>
          <p:cNvPr id="3" name="矩形 2"/>
          <p:cNvSpPr/>
          <p:nvPr/>
        </p:nvSpPr>
        <p:spPr>
          <a:xfrm>
            <a:off x="5125196" y="1073691"/>
            <a:ext cx="1420582" cy="584775"/>
          </a:xfrm>
          <a:prstGeom prst="rect">
            <a:avLst/>
          </a:prstGeom>
        </p:spPr>
        <p:txBody>
          <a:bodyPr wrap="none">
            <a:spAutoFit/>
          </a:bodyPr>
          <a:lstStyle/>
          <a:p>
            <a:pPr lvl="0"/>
            <a:r>
              <a:rPr lang="zh-CN" altLang="en-US" sz="3200" b="1" dirty="0" smtClean="0">
                <a:solidFill>
                  <a:srgbClr val="BA2326"/>
                </a:solidFill>
                <a:latin typeface="楷体" panose="02010609060101010101" pitchFamily="49" charset="-122"/>
                <a:ea typeface="楷体" panose="02010609060101010101" pitchFamily="49" charset="-122"/>
              </a:rPr>
              <a:t>相似度</a:t>
            </a:r>
            <a:endParaRPr lang="en-US" altLang="zh-CN" sz="3200" b="1" dirty="0">
              <a:solidFill>
                <a:srgbClr val="BA2326"/>
              </a:solidFill>
              <a:latin typeface="楷体" panose="02010609060101010101" pitchFamily="49" charset="-122"/>
              <a:ea typeface="楷体" panose="02010609060101010101" pitchFamily="49" charset="-122"/>
            </a:endParaRPr>
          </a:p>
        </p:txBody>
      </p:sp>
    </p:spTree>
  </p:cSld>
  <p:clrMapOvr>
    <a:masterClrMapping/>
  </p:clrMapOvr>
  <p:transition spd="slow">
    <p:push dir="u"/>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99955" y="802424"/>
            <a:ext cx="2039341"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smtClean="0">
                <a:ln>
                  <a:noFill/>
                </a:ln>
                <a:solidFill>
                  <a:schemeClr val="accent3"/>
                </a:solidFill>
                <a:effectLst/>
                <a:uLnTx/>
                <a:uFillTx/>
                <a:latin typeface="楷体" panose="02010609060101010101" pitchFamily="49" charset="-122"/>
                <a:ea typeface="楷体" panose="02010609060101010101" pitchFamily="49" charset="-122"/>
                <a:cs typeface="+mn-cs"/>
              </a:rPr>
              <a:t>R</a:t>
            </a:r>
            <a:r>
              <a:rPr kumimoji="0" lang="zh-CN" altLang="en-US" sz="3200" b="1" i="0" u="none" strike="noStrike" kern="1200" cap="none" spc="0" normalizeH="0" baseline="0" noProof="0" dirty="0" smtClean="0">
                <a:ln>
                  <a:noFill/>
                </a:ln>
                <a:solidFill>
                  <a:schemeClr val="accent3"/>
                </a:solidFill>
                <a:effectLst/>
                <a:uLnTx/>
                <a:uFillTx/>
                <a:latin typeface="楷体" panose="02010609060101010101" pitchFamily="49" charset="-122"/>
                <a:ea typeface="楷体" panose="02010609060101010101" pitchFamily="49" charset="-122"/>
                <a:cs typeface="+mn-cs"/>
              </a:rPr>
              <a:t>语言实践</a:t>
            </a:r>
            <a:endParaRPr kumimoji="0" lang="en-US" altLang="zh-CN" sz="3200" b="1" i="0" u="none" strike="noStrike" kern="1200" cap="none" spc="0" normalizeH="0" baseline="0" noProof="0" dirty="0">
              <a:ln>
                <a:noFill/>
              </a:ln>
              <a:solidFill>
                <a:schemeClr val="accent3"/>
              </a:solidFill>
              <a:effectLst/>
              <a:uLnTx/>
              <a:uFillTx/>
              <a:latin typeface="楷体" panose="02010609060101010101" pitchFamily="49" charset="-122"/>
              <a:ea typeface="楷体" panose="02010609060101010101" pitchFamily="49" charset="-122"/>
              <a:cs typeface="+mn-cs"/>
            </a:endParaRPr>
          </a:p>
        </p:txBody>
      </p:sp>
      <p:sp>
        <p:nvSpPr>
          <p:cNvPr id="3" name="文本框 2"/>
          <p:cNvSpPr txBox="1"/>
          <p:nvPr/>
        </p:nvSpPr>
        <p:spPr>
          <a:xfrm>
            <a:off x="0" y="1914427"/>
            <a:ext cx="11004885" cy="830997"/>
          </a:xfrm>
          <a:prstGeom prst="rect">
            <a:avLst/>
          </a:prstGeom>
          <a:noFill/>
        </p:spPr>
        <p:txBody>
          <a:bodyPr wrap="square" rtlCol="0">
            <a:spAutoFit/>
          </a:bodyPr>
          <a:lstStyle/>
          <a:p>
            <a:pPr marL="285750" lvl="0" indent="-285750">
              <a:buFont typeface="Wingdings" panose="05000000000000000000" pitchFamily="2" charset="2"/>
              <a:buChar char="Ø"/>
              <a:defRPr/>
            </a:pPr>
            <a:r>
              <a:rPr lang="zh-CN" altLang="en-US" sz="2400" dirty="0"/>
              <a:t>本小节以 </a:t>
            </a:r>
            <a:r>
              <a:rPr lang="en-US" altLang="zh-CN" sz="2400" dirty="0" err="1"/>
              <a:t>Bimax</a:t>
            </a:r>
            <a:r>
              <a:rPr lang="en-US" altLang="zh-CN" sz="2400" dirty="0"/>
              <a:t> </a:t>
            </a:r>
            <a:r>
              <a:rPr lang="zh-CN" altLang="en-US" sz="2400" dirty="0"/>
              <a:t>算法为例，利用 </a:t>
            </a:r>
            <a:r>
              <a:rPr lang="en-US" altLang="zh-CN" sz="2400" dirty="0" err="1"/>
              <a:t>biclust</a:t>
            </a:r>
            <a:r>
              <a:rPr lang="en-US" altLang="zh-CN" sz="2400" dirty="0"/>
              <a:t> </a:t>
            </a:r>
            <a:r>
              <a:rPr lang="zh-CN" altLang="en-US" sz="2400" dirty="0"/>
              <a:t>库中的函数实现算法整体流程，</a:t>
            </a:r>
            <a:r>
              <a:rPr lang="zh-CN" altLang="en-US" sz="2400" dirty="0" smtClean="0"/>
              <a:t>实现代码</a:t>
            </a:r>
            <a:r>
              <a:rPr lang="zh-CN" altLang="en-US" sz="2400" dirty="0"/>
              <a:t>如下：</a:t>
            </a:r>
            <a:endParaRPr lang="zh-CN" altLang="en-US" sz="2400" dirty="0"/>
          </a:p>
        </p:txBody>
      </p:sp>
      <p:sp>
        <p:nvSpPr>
          <p:cNvPr id="4" name="Rectangle 2"/>
          <p:cNvSpPr>
            <a:spLocks noChangeArrowheads="1"/>
          </p:cNvSpPr>
          <p:nvPr/>
        </p:nvSpPr>
        <p:spPr bwMode="auto">
          <a:xfrm>
            <a:off x="2911903" y="4203030"/>
            <a:ext cx="132848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6" name="Rectangle 4"/>
          <p:cNvSpPr>
            <a:spLocks noChangeArrowheads="1"/>
          </p:cNvSpPr>
          <p:nvPr/>
        </p:nvSpPr>
        <p:spPr bwMode="auto">
          <a:xfrm>
            <a:off x="3377125" y="4603398"/>
            <a:ext cx="136892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2" name="矩形 11"/>
          <p:cNvSpPr/>
          <p:nvPr/>
        </p:nvSpPr>
        <p:spPr>
          <a:xfrm>
            <a:off x="123689" y="1300576"/>
            <a:ext cx="2040943" cy="461665"/>
          </a:xfrm>
          <a:prstGeom prst="rect">
            <a:avLst/>
          </a:prstGeom>
        </p:spPr>
        <p:txBody>
          <a:bodyPr wrap="none">
            <a:spAutoFit/>
          </a:bodyPr>
          <a:lstStyle/>
          <a:p>
            <a:r>
              <a:rPr lang="zh-CN" altLang="en-US" sz="2400" b="1" dirty="0">
                <a:solidFill>
                  <a:srgbClr val="269FD3"/>
                </a:solidFill>
                <a:latin typeface="楷体" panose="02010609060101010101" pitchFamily="49" charset="-122"/>
                <a:ea typeface="楷体" panose="02010609060101010101" pitchFamily="49" charset="-122"/>
              </a:rPr>
              <a:t>双向聚类算法</a:t>
            </a:r>
            <a:endParaRPr lang="zh-CN" altLang="en-US" sz="2400" b="1" dirty="0">
              <a:solidFill>
                <a:srgbClr val="269FD3"/>
              </a:solidFill>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1"/>
          <a:stretch>
            <a:fillRect/>
          </a:stretch>
        </p:blipFill>
        <p:spPr>
          <a:xfrm>
            <a:off x="310462" y="2873445"/>
            <a:ext cx="6866514" cy="3551344"/>
          </a:xfrm>
          <a:prstGeom prst="rect">
            <a:avLst/>
          </a:prstGeom>
        </p:spPr>
      </p:pic>
    </p:spTree>
  </p:cSld>
  <p:clrMapOvr>
    <a:masterClrMapping/>
  </p:clrMapOvr>
  <p:transition spd="slow">
    <p:push/>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99955" y="802424"/>
            <a:ext cx="3073277"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en-US" altLang="zh-CN" sz="3200" b="1" dirty="0" smtClean="0">
                <a:solidFill>
                  <a:schemeClr val="accent3"/>
                </a:solidFill>
                <a:latin typeface="楷体" panose="02010609060101010101" pitchFamily="49" charset="-122"/>
                <a:ea typeface="楷体" panose="02010609060101010101" pitchFamily="49" charset="-122"/>
              </a:rPr>
              <a:t>Python</a:t>
            </a:r>
            <a:r>
              <a:rPr kumimoji="0" lang="zh-CN" altLang="en-US" sz="3200" b="1" i="0" u="none" strike="noStrike" kern="1200" cap="none" spc="0" normalizeH="0" baseline="0" noProof="0" dirty="0" smtClean="0">
                <a:ln>
                  <a:noFill/>
                </a:ln>
                <a:solidFill>
                  <a:schemeClr val="accent3"/>
                </a:solidFill>
                <a:effectLst/>
                <a:uLnTx/>
                <a:uFillTx/>
                <a:latin typeface="楷体" panose="02010609060101010101" pitchFamily="49" charset="-122"/>
                <a:ea typeface="楷体" panose="02010609060101010101" pitchFamily="49" charset="-122"/>
                <a:cs typeface="+mn-cs"/>
              </a:rPr>
              <a:t>语言实践</a:t>
            </a:r>
            <a:endParaRPr kumimoji="0" lang="en-US" altLang="zh-CN" sz="3200" b="1" i="0" u="none" strike="noStrike" kern="1200" cap="none" spc="0" normalizeH="0" baseline="0" noProof="0" dirty="0">
              <a:ln>
                <a:noFill/>
              </a:ln>
              <a:solidFill>
                <a:schemeClr val="accent3"/>
              </a:solidFill>
              <a:effectLst/>
              <a:uLnTx/>
              <a:uFillTx/>
              <a:latin typeface="楷体" panose="02010609060101010101" pitchFamily="49" charset="-122"/>
              <a:ea typeface="楷体" panose="02010609060101010101" pitchFamily="49" charset="-122"/>
              <a:cs typeface="+mn-cs"/>
            </a:endParaRPr>
          </a:p>
        </p:txBody>
      </p:sp>
      <p:sp>
        <p:nvSpPr>
          <p:cNvPr id="3" name="文本框 2"/>
          <p:cNvSpPr txBox="1"/>
          <p:nvPr/>
        </p:nvSpPr>
        <p:spPr>
          <a:xfrm>
            <a:off x="-91464" y="1894706"/>
            <a:ext cx="11004885" cy="830997"/>
          </a:xfrm>
          <a:prstGeom prst="rect">
            <a:avLst/>
          </a:prstGeom>
          <a:noFill/>
        </p:spPr>
        <p:txBody>
          <a:bodyPr wrap="square" rtlCol="0">
            <a:spAutoFit/>
          </a:bodyPr>
          <a:lstStyle/>
          <a:p>
            <a:pPr marL="285750" lvl="0" indent="-285750">
              <a:buFont typeface="Wingdings" panose="05000000000000000000" pitchFamily="2" charset="2"/>
              <a:buChar char="Ø"/>
              <a:defRPr/>
            </a:pPr>
            <a:r>
              <a:rPr lang="en-US" altLang="zh-CN" sz="2400" dirty="0" smtClean="0">
                <a:latin typeface="楷体" panose="02010609060101010101" pitchFamily="49" charset="-122"/>
                <a:ea typeface="楷体" panose="02010609060101010101" pitchFamily="49" charset="-122"/>
              </a:rPr>
              <a:t>K</a:t>
            </a:r>
            <a:r>
              <a:rPr lang="zh-CN" altLang="en-US" sz="2400" dirty="0" smtClean="0">
                <a:latin typeface="楷体" panose="02010609060101010101" pitchFamily="49" charset="-122"/>
                <a:ea typeface="楷体" panose="02010609060101010101" pitchFamily="49" charset="-122"/>
              </a:rPr>
              <a:t>均值</a:t>
            </a:r>
            <a:r>
              <a:rPr lang="zh-CN" altLang="en-US" sz="2400" dirty="0">
                <a:latin typeface="楷体" panose="02010609060101010101" pitchFamily="49" charset="-122"/>
                <a:ea typeface="楷体" panose="02010609060101010101" pitchFamily="49" charset="-122"/>
              </a:rPr>
              <a:t>聚类算法原理简单、容易实现，并且有较多资料库可以直接调用。</a:t>
            </a:r>
            <a:r>
              <a:rPr lang="zh-CN" altLang="en-US" sz="2400" dirty="0" smtClean="0">
                <a:latin typeface="楷体" panose="02010609060101010101" pitchFamily="49" charset="-122"/>
                <a:ea typeface="楷体" panose="02010609060101010101" pitchFamily="49" charset="-122"/>
              </a:rPr>
              <a:t>本小</a:t>
            </a:r>
            <a:endParaRPr lang="zh-CN" altLang="en-US" sz="2400" dirty="0" smtClean="0">
              <a:latin typeface="楷体" panose="02010609060101010101" pitchFamily="49" charset="-122"/>
              <a:ea typeface="楷体" panose="02010609060101010101" pitchFamily="49" charset="-122"/>
            </a:endParaRPr>
          </a:p>
          <a:p>
            <a:pPr lvl="0">
              <a:defRPr/>
            </a:pPr>
            <a:r>
              <a:rPr lang="zh-CN" altLang="en-US" sz="2400" dirty="0" smtClean="0">
                <a:latin typeface="楷体" panose="02010609060101010101" pitchFamily="49" charset="-122"/>
                <a:ea typeface="楷体" panose="02010609060101010101" pitchFamily="49" charset="-122"/>
              </a:rPr>
              <a:t>节将基于 </a:t>
            </a:r>
            <a:r>
              <a:rPr lang="en-US" altLang="zh-CN" sz="2400" dirty="0" err="1" smtClean="0">
                <a:latin typeface="楷体" panose="02010609060101010101" pitchFamily="49" charset="-122"/>
                <a:ea typeface="楷体" panose="02010609060101010101" pitchFamily="49" charset="-122"/>
              </a:rPr>
              <a:t>sklearn</a:t>
            </a:r>
            <a:r>
              <a:rPr lang="en-US" altLang="zh-CN" sz="2400" dirty="0" smtClean="0">
                <a:latin typeface="楷体" panose="02010609060101010101" pitchFamily="49" charset="-122"/>
                <a:ea typeface="楷体" panose="02010609060101010101" pitchFamily="49" charset="-122"/>
              </a:rPr>
              <a:t> </a:t>
            </a:r>
            <a:r>
              <a:rPr lang="zh-CN" altLang="en-US" sz="2400" dirty="0" smtClean="0">
                <a:latin typeface="楷体" panose="02010609060101010101" pitchFamily="49" charset="-122"/>
                <a:ea typeface="楷体" panose="02010609060101010101" pitchFamily="49" charset="-122"/>
              </a:rPr>
              <a:t>库实现 </a:t>
            </a:r>
            <a:r>
              <a:rPr lang="en-US" altLang="zh-CN" sz="2400" dirty="0" smtClean="0">
                <a:latin typeface="楷体" panose="02010609060101010101" pitchFamily="49" charset="-122"/>
                <a:ea typeface="楷体" panose="02010609060101010101" pitchFamily="49" charset="-122"/>
              </a:rPr>
              <a:t>K </a:t>
            </a:r>
            <a:r>
              <a:rPr lang="zh-CN" altLang="en-US" sz="2400" dirty="0" smtClean="0">
                <a:latin typeface="楷体" panose="02010609060101010101" pitchFamily="49" charset="-122"/>
                <a:ea typeface="楷体" panose="02010609060101010101" pitchFamily="49" charset="-122"/>
              </a:rPr>
              <a:t>均值算法。代码实现如下：</a:t>
            </a:r>
            <a:endPar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4" name="Rectangle 2"/>
          <p:cNvSpPr>
            <a:spLocks noChangeArrowheads="1"/>
          </p:cNvSpPr>
          <p:nvPr/>
        </p:nvSpPr>
        <p:spPr bwMode="auto">
          <a:xfrm>
            <a:off x="2911903" y="4203030"/>
            <a:ext cx="132848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6" name="Rectangle 4"/>
          <p:cNvSpPr>
            <a:spLocks noChangeArrowheads="1"/>
          </p:cNvSpPr>
          <p:nvPr/>
        </p:nvSpPr>
        <p:spPr bwMode="auto">
          <a:xfrm>
            <a:off x="3377125" y="4603398"/>
            <a:ext cx="136892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2" name="矩形 11"/>
          <p:cNvSpPr/>
          <p:nvPr/>
        </p:nvSpPr>
        <p:spPr>
          <a:xfrm>
            <a:off x="123689" y="1300576"/>
            <a:ext cx="2196435" cy="461665"/>
          </a:xfrm>
          <a:prstGeom prst="rect">
            <a:avLst/>
          </a:prstGeom>
        </p:spPr>
        <p:txBody>
          <a:bodyPr wrap="none">
            <a:spAutoFit/>
          </a:bodyPr>
          <a:lstStyle/>
          <a:p>
            <a:r>
              <a:rPr lang="en-US" altLang="zh-CN" sz="2400" b="1" dirty="0" smtClean="0">
                <a:solidFill>
                  <a:srgbClr val="269FD3"/>
                </a:solidFill>
                <a:latin typeface="楷体" panose="02010609060101010101" pitchFamily="49" charset="-122"/>
                <a:ea typeface="楷体" panose="02010609060101010101" pitchFamily="49" charset="-122"/>
              </a:rPr>
              <a:t>K</a:t>
            </a:r>
            <a:r>
              <a:rPr lang="zh-CN" altLang="en-US" sz="2400" b="1" dirty="0" smtClean="0">
                <a:solidFill>
                  <a:srgbClr val="269FD3"/>
                </a:solidFill>
                <a:latin typeface="楷体" panose="02010609060101010101" pitchFamily="49" charset="-122"/>
                <a:ea typeface="楷体" panose="02010609060101010101" pitchFamily="49" charset="-122"/>
              </a:rPr>
              <a:t>均值</a:t>
            </a:r>
            <a:r>
              <a:rPr lang="zh-CN" altLang="en-US" sz="2400" b="1" dirty="0">
                <a:solidFill>
                  <a:srgbClr val="269FD3"/>
                </a:solidFill>
                <a:latin typeface="楷体" panose="02010609060101010101" pitchFamily="49" charset="-122"/>
                <a:ea typeface="楷体" panose="02010609060101010101" pitchFamily="49" charset="-122"/>
              </a:rPr>
              <a:t>聚类算法</a:t>
            </a:r>
            <a:endParaRPr lang="zh-CN" altLang="en-US" sz="2400" b="1" dirty="0">
              <a:solidFill>
                <a:srgbClr val="269FD3"/>
              </a:solidFill>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1"/>
          <a:stretch>
            <a:fillRect/>
          </a:stretch>
        </p:blipFill>
        <p:spPr>
          <a:xfrm>
            <a:off x="123689" y="2917142"/>
            <a:ext cx="7639770" cy="3372511"/>
          </a:xfrm>
          <a:prstGeom prst="rect">
            <a:avLst/>
          </a:prstGeom>
        </p:spPr>
      </p:pic>
      <p:pic>
        <p:nvPicPr>
          <p:cNvPr id="7" name="图片 6"/>
          <p:cNvPicPr>
            <a:picLocks noChangeAspect="1"/>
          </p:cNvPicPr>
          <p:nvPr/>
        </p:nvPicPr>
        <p:blipFill>
          <a:blip r:embed="rId2"/>
          <a:stretch>
            <a:fillRect/>
          </a:stretch>
        </p:blipFill>
        <p:spPr>
          <a:xfrm>
            <a:off x="8187138" y="2465357"/>
            <a:ext cx="3726644" cy="3148634"/>
          </a:xfrm>
          <a:prstGeom prst="rect">
            <a:avLst/>
          </a:prstGeom>
        </p:spPr>
      </p:pic>
      <p:sp>
        <p:nvSpPr>
          <p:cNvPr id="8" name="文本框 7"/>
          <p:cNvSpPr txBox="1"/>
          <p:nvPr/>
        </p:nvSpPr>
        <p:spPr>
          <a:xfrm>
            <a:off x="7973232" y="5613991"/>
            <a:ext cx="4334540" cy="400110"/>
          </a:xfrm>
          <a:prstGeom prst="rect">
            <a:avLst/>
          </a:prstGeom>
          <a:noFill/>
        </p:spPr>
        <p:txBody>
          <a:bodyPr wrap="square" rtlCol="0">
            <a:spAutoFit/>
          </a:bodyPr>
          <a:lstStyle/>
          <a:p>
            <a:r>
              <a:rPr lang="zh-CN" altLang="en-US" sz="2000" dirty="0" smtClean="0">
                <a:latin typeface="楷体" panose="02010609060101010101" pitchFamily="49" charset="-122"/>
                <a:ea typeface="楷体" panose="02010609060101010101" pitchFamily="49" charset="-122"/>
              </a:rPr>
              <a:t>注：不同颜色表示样本属于</a:t>
            </a:r>
            <a:r>
              <a:rPr lang="zh-CN" altLang="en-US" sz="2000" dirty="0">
                <a:latin typeface="楷体" panose="02010609060101010101" pitchFamily="49" charset="-122"/>
                <a:ea typeface="楷体" panose="02010609060101010101" pitchFamily="49" charset="-122"/>
              </a:rPr>
              <a:t>不同</a:t>
            </a:r>
            <a:r>
              <a:rPr lang="zh-CN" altLang="en-US" sz="2000" dirty="0" smtClean="0">
                <a:latin typeface="楷体" panose="02010609060101010101" pitchFamily="49" charset="-122"/>
                <a:ea typeface="楷体" panose="02010609060101010101" pitchFamily="49" charset="-122"/>
              </a:rPr>
              <a:t>的簇</a:t>
            </a:r>
            <a:endParaRPr lang="zh-CN" altLang="en-US" sz="2000" dirty="0">
              <a:latin typeface="楷体" panose="02010609060101010101" pitchFamily="49" charset="-122"/>
              <a:ea typeface="楷体" panose="02010609060101010101" pitchFamily="49" charset="-122"/>
            </a:endParaRPr>
          </a:p>
        </p:txBody>
      </p:sp>
    </p:spTree>
  </p:cSld>
  <p:clrMapOvr>
    <a:masterClrMapping/>
  </p:clrMapOvr>
  <p:transition spd="slow">
    <p:push/>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99955" y="802424"/>
            <a:ext cx="3073277"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en-US" altLang="zh-CN" sz="3200" b="1" dirty="0" smtClean="0">
                <a:solidFill>
                  <a:schemeClr val="accent3"/>
                </a:solidFill>
                <a:latin typeface="楷体" panose="02010609060101010101" pitchFamily="49" charset="-122"/>
                <a:ea typeface="楷体" panose="02010609060101010101" pitchFamily="49" charset="-122"/>
              </a:rPr>
              <a:t>Python</a:t>
            </a:r>
            <a:r>
              <a:rPr kumimoji="0" lang="zh-CN" altLang="en-US" sz="3200" b="1" i="0" u="none" strike="noStrike" kern="1200" cap="none" spc="0" normalizeH="0" baseline="0" noProof="0" dirty="0" smtClean="0">
                <a:ln>
                  <a:noFill/>
                </a:ln>
                <a:solidFill>
                  <a:schemeClr val="accent3"/>
                </a:solidFill>
                <a:effectLst/>
                <a:uLnTx/>
                <a:uFillTx/>
                <a:latin typeface="楷体" panose="02010609060101010101" pitchFamily="49" charset="-122"/>
                <a:ea typeface="楷体" panose="02010609060101010101" pitchFamily="49" charset="-122"/>
                <a:cs typeface="+mn-cs"/>
              </a:rPr>
              <a:t>语言实践</a:t>
            </a:r>
            <a:endParaRPr kumimoji="0" lang="en-US" altLang="zh-CN" sz="3200" b="1" i="0" u="none" strike="noStrike" kern="1200" cap="none" spc="0" normalizeH="0" baseline="0" noProof="0" dirty="0">
              <a:ln>
                <a:noFill/>
              </a:ln>
              <a:solidFill>
                <a:schemeClr val="accent3"/>
              </a:solidFill>
              <a:effectLst/>
              <a:uLnTx/>
              <a:uFillTx/>
              <a:latin typeface="楷体" panose="02010609060101010101" pitchFamily="49" charset="-122"/>
              <a:ea typeface="楷体" panose="02010609060101010101" pitchFamily="49" charset="-122"/>
              <a:cs typeface="+mn-cs"/>
            </a:endParaRPr>
          </a:p>
        </p:txBody>
      </p:sp>
      <p:sp>
        <p:nvSpPr>
          <p:cNvPr id="3" name="文本框 2"/>
          <p:cNvSpPr txBox="1"/>
          <p:nvPr/>
        </p:nvSpPr>
        <p:spPr>
          <a:xfrm>
            <a:off x="0" y="2108067"/>
            <a:ext cx="11004885" cy="461665"/>
          </a:xfrm>
          <a:prstGeom prst="rect">
            <a:avLst/>
          </a:prstGeom>
          <a:noFill/>
        </p:spPr>
        <p:txBody>
          <a:bodyPr wrap="square" rtlCol="0">
            <a:spAutoFit/>
          </a:bodyPr>
          <a:lstStyle/>
          <a:p>
            <a:pPr marL="285750" lvl="0" indent="-285750">
              <a:buFont typeface="Wingdings" panose="05000000000000000000" pitchFamily="2" charset="2"/>
              <a:buChar char="Ø"/>
              <a:defRPr/>
            </a:pPr>
            <a:r>
              <a:rPr lang="zh-CN" altLang="en-US" sz="2400" dirty="0"/>
              <a:t>本小节调用 </a:t>
            </a:r>
            <a:r>
              <a:rPr lang="en-US" altLang="zh-CN" sz="2400" dirty="0" err="1"/>
              <a:t>skfuzzy.cluster</a:t>
            </a:r>
            <a:r>
              <a:rPr lang="en-US" altLang="zh-CN" sz="2400" dirty="0"/>
              <a:t> </a:t>
            </a:r>
            <a:r>
              <a:rPr lang="zh-CN" altLang="en-US" sz="2400" dirty="0"/>
              <a:t>库中的 </a:t>
            </a:r>
            <a:r>
              <a:rPr lang="en-US" altLang="zh-CN" sz="2400" dirty="0" err="1"/>
              <a:t>cmeans</a:t>
            </a:r>
            <a:r>
              <a:rPr lang="en-US" altLang="zh-CN" sz="2400" dirty="0"/>
              <a:t> </a:t>
            </a:r>
            <a:r>
              <a:rPr lang="zh-CN" altLang="en-US" sz="2400" dirty="0"/>
              <a:t>函数实现 </a:t>
            </a:r>
            <a:r>
              <a:rPr lang="en-US" altLang="zh-CN" sz="2400" dirty="0"/>
              <a:t>FCM </a:t>
            </a:r>
            <a:r>
              <a:rPr lang="zh-CN" altLang="en-US" sz="2400" dirty="0"/>
              <a:t>算法，代码实现</a:t>
            </a:r>
            <a:r>
              <a:rPr lang="zh-CN" altLang="en-US" sz="2400" dirty="0" smtClean="0"/>
              <a:t>如下</a:t>
            </a:r>
            <a:r>
              <a:rPr lang="zh-CN" altLang="en-US" sz="2400" dirty="0"/>
              <a:t>：</a:t>
            </a:r>
            <a:endPar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2" name="矩形 11"/>
          <p:cNvSpPr/>
          <p:nvPr/>
        </p:nvSpPr>
        <p:spPr>
          <a:xfrm>
            <a:off x="123689" y="1300576"/>
            <a:ext cx="2196435" cy="461665"/>
          </a:xfrm>
          <a:prstGeom prst="rect">
            <a:avLst/>
          </a:prstGeom>
        </p:spPr>
        <p:txBody>
          <a:bodyPr wrap="none">
            <a:spAutoFit/>
          </a:bodyPr>
          <a:lstStyle/>
          <a:p>
            <a:r>
              <a:rPr lang="zh-CN" altLang="en-US" sz="2400" b="1" dirty="0" smtClean="0">
                <a:solidFill>
                  <a:srgbClr val="269FD3"/>
                </a:solidFill>
                <a:latin typeface="楷体" panose="02010609060101010101" pitchFamily="49" charset="-122"/>
                <a:ea typeface="楷体" panose="02010609060101010101" pitchFamily="49" charset="-122"/>
              </a:rPr>
              <a:t>模糊</a:t>
            </a:r>
            <a:r>
              <a:rPr lang="en-US" altLang="zh-CN" sz="2400" b="1" dirty="0" smtClean="0">
                <a:solidFill>
                  <a:srgbClr val="269FD3"/>
                </a:solidFill>
                <a:latin typeface="楷体" panose="02010609060101010101" pitchFamily="49" charset="-122"/>
                <a:ea typeface="楷体" panose="02010609060101010101" pitchFamily="49" charset="-122"/>
              </a:rPr>
              <a:t>C</a:t>
            </a:r>
            <a:r>
              <a:rPr lang="zh-CN" altLang="en-US" sz="2400" b="1" dirty="0" smtClean="0">
                <a:solidFill>
                  <a:srgbClr val="269FD3"/>
                </a:solidFill>
                <a:latin typeface="楷体" panose="02010609060101010101" pitchFamily="49" charset="-122"/>
                <a:ea typeface="楷体" panose="02010609060101010101" pitchFamily="49" charset="-122"/>
              </a:rPr>
              <a:t>聚类</a:t>
            </a:r>
            <a:r>
              <a:rPr lang="zh-CN" altLang="en-US" sz="2400" b="1" dirty="0">
                <a:solidFill>
                  <a:srgbClr val="269FD3"/>
                </a:solidFill>
                <a:latin typeface="楷体" panose="02010609060101010101" pitchFamily="49" charset="-122"/>
                <a:ea typeface="楷体" panose="02010609060101010101" pitchFamily="49" charset="-122"/>
              </a:rPr>
              <a:t>算法</a:t>
            </a:r>
            <a:endParaRPr lang="zh-CN" altLang="en-US" sz="2400" b="1" dirty="0">
              <a:solidFill>
                <a:srgbClr val="269FD3"/>
              </a:solidFill>
              <a:latin typeface="楷体" panose="02010609060101010101" pitchFamily="49" charset="-122"/>
              <a:ea typeface="楷体" panose="02010609060101010101" pitchFamily="49" charset="-122"/>
            </a:endParaRPr>
          </a:p>
        </p:txBody>
      </p:sp>
      <p:pic>
        <p:nvPicPr>
          <p:cNvPr id="7" name="图片 6"/>
          <p:cNvPicPr>
            <a:picLocks noChangeAspect="1"/>
          </p:cNvPicPr>
          <p:nvPr/>
        </p:nvPicPr>
        <p:blipFill rotWithShape="1">
          <a:blip r:embed="rId1"/>
          <a:srcRect l="1809" t="2204" r="4316" b="72730"/>
          <a:stretch>
            <a:fillRect/>
          </a:stretch>
        </p:blipFill>
        <p:spPr>
          <a:xfrm>
            <a:off x="442666" y="3011335"/>
            <a:ext cx="8701334" cy="1700260"/>
          </a:xfrm>
          <a:prstGeom prst="rect">
            <a:avLst/>
          </a:prstGeom>
        </p:spPr>
      </p:pic>
      <p:sp>
        <p:nvSpPr>
          <p:cNvPr id="9" name="文本框 8"/>
          <p:cNvSpPr txBox="1"/>
          <p:nvPr/>
        </p:nvSpPr>
        <p:spPr>
          <a:xfrm>
            <a:off x="0" y="4856769"/>
            <a:ext cx="11004885" cy="1200329"/>
          </a:xfrm>
          <a:prstGeom prst="rect">
            <a:avLst/>
          </a:prstGeom>
          <a:noFill/>
        </p:spPr>
        <p:txBody>
          <a:bodyPr wrap="square" rtlCol="0">
            <a:spAutoFit/>
          </a:bodyPr>
          <a:lstStyle/>
          <a:p>
            <a:pPr marL="285750" lvl="0" indent="-285750">
              <a:buFont typeface="Wingdings" panose="05000000000000000000" pitchFamily="2" charset="2"/>
              <a:buChar char="Ø"/>
              <a:defRPr/>
            </a:pPr>
            <a:r>
              <a:rPr lang="zh-CN" altLang="en-US" sz="2400" dirty="0"/>
              <a:t>其中 </a:t>
            </a:r>
            <a:r>
              <a:rPr lang="en-US" altLang="zh-CN" sz="2400" dirty="0" err="1"/>
              <a:t>cmeans</a:t>
            </a:r>
            <a:r>
              <a:rPr lang="en-US" altLang="zh-CN" sz="2400" dirty="0"/>
              <a:t> </a:t>
            </a:r>
            <a:r>
              <a:rPr lang="zh-CN" altLang="en-US" sz="2400" dirty="0"/>
              <a:t>函数输出参数：</a:t>
            </a:r>
            <a:r>
              <a:rPr lang="en-US" altLang="zh-CN" sz="2400" dirty="0"/>
              <a:t>center </a:t>
            </a:r>
            <a:r>
              <a:rPr lang="zh-CN" altLang="en-US" sz="2400" dirty="0"/>
              <a:t>为聚类中心；</a:t>
            </a:r>
            <a:r>
              <a:rPr lang="en-US" altLang="zh-CN" sz="2400" dirty="0"/>
              <a:t>U </a:t>
            </a:r>
            <a:r>
              <a:rPr lang="zh-CN" altLang="en-US" sz="2400" dirty="0"/>
              <a:t>为最终隶属矩阵；</a:t>
            </a:r>
            <a:r>
              <a:rPr lang="en-US" altLang="zh-CN" sz="2400" dirty="0"/>
              <a:t>U0 </a:t>
            </a:r>
            <a:r>
              <a:rPr lang="zh-CN" altLang="en-US" sz="2400" dirty="0"/>
              <a:t>为</a:t>
            </a:r>
            <a:r>
              <a:rPr lang="zh-CN" altLang="en-US" sz="2400" dirty="0" smtClean="0"/>
              <a:t>初始</a:t>
            </a:r>
            <a:r>
              <a:rPr lang="zh-CN" altLang="en-US" sz="2400" dirty="0"/>
              <a:t>隶属矩阵；</a:t>
            </a:r>
            <a:r>
              <a:rPr lang="en-US" altLang="zh-CN" sz="2400" dirty="0" err="1"/>
              <a:t>dist</a:t>
            </a:r>
            <a:r>
              <a:rPr lang="en-US" altLang="zh-CN" sz="2400" dirty="0"/>
              <a:t> </a:t>
            </a:r>
            <a:r>
              <a:rPr lang="zh-CN" altLang="en-US" sz="2400" dirty="0"/>
              <a:t>为样本点到聚类中心的距离矩阵；</a:t>
            </a:r>
            <a:r>
              <a:rPr lang="en-US" altLang="zh-CN" sz="2400" dirty="0" err="1"/>
              <a:t>mj</a:t>
            </a:r>
            <a:r>
              <a:rPr lang="en-US" altLang="zh-CN" sz="2400" dirty="0"/>
              <a:t> </a:t>
            </a:r>
            <a:r>
              <a:rPr lang="zh-CN" altLang="en-US" sz="2400" dirty="0"/>
              <a:t>为目标函数值；</a:t>
            </a:r>
            <a:r>
              <a:rPr lang="en-US" altLang="zh-CN" sz="2400" dirty="0" err="1"/>
              <a:t>knum</a:t>
            </a:r>
            <a:r>
              <a:rPr lang="en-US" altLang="zh-CN" sz="2400" dirty="0"/>
              <a:t> </a:t>
            </a:r>
            <a:r>
              <a:rPr lang="zh-CN" altLang="en-US" sz="2400" dirty="0"/>
              <a:t>为</a:t>
            </a:r>
            <a:r>
              <a:rPr lang="zh-CN" altLang="en-US" sz="2400" dirty="0" smtClean="0"/>
              <a:t>迭代</a:t>
            </a:r>
            <a:r>
              <a:rPr lang="zh-CN" altLang="en-US" sz="2400" dirty="0"/>
              <a:t>次数；</a:t>
            </a:r>
            <a:r>
              <a:rPr lang="en-US" altLang="zh-CN" sz="2400" dirty="0" err="1"/>
              <a:t>evalue</a:t>
            </a:r>
            <a:r>
              <a:rPr lang="en-US" altLang="zh-CN" sz="2400" dirty="0"/>
              <a:t> </a:t>
            </a:r>
            <a:r>
              <a:rPr lang="zh-CN" altLang="en-US" sz="2400" dirty="0"/>
              <a:t>为评价指标，越接近 </a:t>
            </a:r>
            <a:r>
              <a:rPr lang="en-US" altLang="zh-CN" sz="2400" dirty="0"/>
              <a:t>1 </a:t>
            </a:r>
            <a:r>
              <a:rPr lang="zh-CN" altLang="en-US" sz="2400" dirty="0"/>
              <a:t>效果越好。：</a:t>
            </a:r>
            <a:endPar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Tree>
  </p:cSld>
  <p:clrMapOvr>
    <a:masterClrMapping/>
  </p:clrMapOvr>
  <p:transition spd="slow">
    <p:push/>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99955" y="802424"/>
            <a:ext cx="3073277"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en-US" altLang="zh-CN" sz="3200" b="1" dirty="0" smtClean="0">
                <a:solidFill>
                  <a:schemeClr val="accent3"/>
                </a:solidFill>
                <a:latin typeface="楷体" panose="02010609060101010101" pitchFamily="49" charset="-122"/>
                <a:ea typeface="楷体" panose="02010609060101010101" pitchFamily="49" charset="-122"/>
              </a:rPr>
              <a:t>Python</a:t>
            </a:r>
            <a:r>
              <a:rPr kumimoji="0" lang="zh-CN" altLang="en-US" sz="3200" b="1" i="0" u="none" strike="noStrike" kern="1200" cap="none" spc="0" normalizeH="0" baseline="0" noProof="0" dirty="0" smtClean="0">
                <a:ln>
                  <a:noFill/>
                </a:ln>
                <a:solidFill>
                  <a:schemeClr val="accent3"/>
                </a:solidFill>
                <a:effectLst/>
                <a:uLnTx/>
                <a:uFillTx/>
                <a:latin typeface="楷体" panose="02010609060101010101" pitchFamily="49" charset="-122"/>
                <a:ea typeface="楷体" panose="02010609060101010101" pitchFamily="49" charset="-122"/>
                <a:cs typeface="+mn-cs"/>
              </a:rPr>
              <a:t>语言实践</a:t>
            </a:r>
            <a:endParaRPr kumimoji="0" lang="en-US" altLang="zh-CN" sz="3200" b="1" i="0" u="none" strike="noStrike" kern="1200" cap="none" spc="0" normalizeH="0" baseline="0" noProof="0" dirty="0">
              <a:ln>
                <a:noFill/>
              </a:ln>
              <a:solidFill>
                <a:schemeClr val="accent3"/>
              </a:solidFill>
              <a:effectLst/>
              <a:uLnTx/>
              <a:uFillTx/>
              <a:latin typeface="楷体" panose="02010609060101010101" pitchFamily="49" charset="-122"/>
              <a:ea typeface="楷体" panose="02010609060101010101" pitchFamily="49" charset="-122"/>
              <a:cs typeface="+mn-cs"/>
            </a:endParaRPr>
          </a:p>
        </p:txBody>
      </p:sp>
      <p:sp>
        <p:nvSpPr>
          <p:cNvPr id="12" name="矩形 11"/>
          <p:cNvSpPr/>
          <p:nvPr/>
        </p:nvSpPr>
        <p:spPr>
          <a:xfrm>
            <a:off x="227731" y="1300576"/>
            <a:ext cx="2196435" cy="461665"/>
          </a:xfrm>
          <a:prstGeom prst="rect">
            <a:avLst/>
          </a:prstGeom>
        </p:spPr>
        <p:txBody>
          <a:bodyPr wrap="none">
            <a:spAutoFit/>
          </a:bodyPr>
          <a:lstStyle/>
          <a:p>
            <a:r>
              <a:rPr lang="zh-CN" altLang="en-US" sz="2400" b="1" dirty="0" smtClean="0">
                <a:solidFill>
                  <a:srgbClr val="269FD3"/>
                </a:solidFill>
                <a:latin typeface="楷体" panose="02010609060101010101" pitchFamily="49" charset="-122"/>
                <a:ea typeface="楷体" panose="02010609060101010101" pitchFamily="49" charset="-122"/>
              </a:rPr>
              <a:t>模糊</a:t>
            </a:r>
            <a:r>
              <a:rPr lang="en-US" altLang="zh-CN" sz="2400" b="1" dirty="0" smtClean="0">
                <a:solidFill>
                  <a:srgbClr val="269FD3"/>
                </a:solidFill>
                <a:latin typeface="楷体" panose="02010609060101010101" pitchFamily="49" charset="-122"/>
                <a:ea typeface="楷体" panose="02010609060101010101" pitchFamily="49" charset="-122"/>
              </a:rPr>
              <a:t>C</a:t>
            </a:r>
            <a:r>
              <a:rPr lang="zh-CN" altLang="en-US" sz="2400" b="1" dirty="0" smtClean="0">
                <a:solidFill>
                  <a:srgbClr val="269FD3"/>
                </a:solidFill>
                <a:latin typeface="楷体" panose="02010609060101010101" pitchFamily="49" charset="-122"/>
                <a:ea typeface="楷体" panose="02010609060101010101" pitchFamily="49" charset="-122"/>
              </a:rPr>
              <a:t>聚类</a:t>
            </a:r>
            <a:r>
              <a:rPr lang="zh-CN" altLang="en-US" sz="2400" b="1" dirty="0">
                <a:solidFill>
                  <a:srgbClr val="269FD3"/>
                </a:solidFill>
                <a:latin typeface="楷体" panose="02010609060101010101" pitchFamily="49" charset="-122"/>
                <a:ea typeface="楷体" panose="02010609060101010101" pitchFamily="49" charset="-122"/>
              </a:rPr>
              <a:t>算法</a:t>
            </a:r>
            <a:endParaRPr lang="zh-CN" altLang="en-US" sz="2400" b="1" dirty="0">
              <a:solidFill>
                <a:srgbClr val="269FD3"/>
              </a:solidFill>
              <a:latin typeface="楷体" panose="02010609060101010101" pitchFamily="49" charset="-122"/>
              <a:ea typeface="楷体" panose="02010609060101010101" pitchFamily="49" charset="-122"/>
            </a:endParaRPr>
          </a:p>
        </p:txBody>
      </p:sp>
      <p:pic>
        <p:nvPicPr>
          <p:cNvPr id="4" name="图片 3"/>
          <p:cNvPicPr>
            <a:picLocks noChangeAspect="1"/>
          </p:cNvPicPr>
          <p:nvPr/>
        </p:nvPicPr>
        <p:blipFill rotWithShape="1">
          <a:blip r:embed="rId1"/>
          <a:srcRect t="2393" r="632"/>
          <a:stretch>
            <a:fillRect/>
          </a:stretch>
        </p:blipFill>
        <p:spPr>
          <a:xfrm>
            <a:off x="227731" y="1876246"/>
            <a:ext cx="7332959" cy="2589428"/>
          </a:xfrm>
          <a:prstGeom prst="rect">
            <a:avLst/>
          </a:prstGeom>
        </p:spPr>
      </p:pic>
      <p:pic>
        <p:nvPicPr>
          <p:cNvPr id="5" name="图片 4"/>
          <p:cNvPicPr>
            <a:picLocks noChangeAspect="1"/>
          </p:cNvPicPr>
          <p:nvPr/>
        </p:nvPicPr>
        <p:blipFill>
          <a:blip r:embed="rId2"/>
          <a:stretch>
            <a:fillRect/>
          </a:stretch>
        </p:blipFill>
        <p:spPr>
          <a:xfrm>
            <a:off x="7973232" y="2774673"/>
            <a:ext cx="4157331" cy="3573387"/>
          </a:xfrm>
          <a:prstGeom prst="rect">
            <a:avLst/>
          </a:prstGeom>
        </p:spPr>
      </p:pic>
    </p:spTree>
  </p:cSld>
  <p:clrMapOvr>
    <a:masterClrMapping/>
  </p:clrMapOvr>
  <p:transition spd="slow">
    <p:push/>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99955" y="802424"/>
            <a:ext cx="3073277"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en-US" altLang="zh-CN" sz="3200" b="1" dirty="0" smtClean="0">
                <a:solidFill>
                  <a:schemeClr val="accent3"/>
                </a:solidFill>
                <a:latin typeface="楷体" panose="02010609060101010101" pitchFamily="49" charset="-122"/>
                <a:ea typeface="楷体" panose="02010609060101010101" pitchFamily="49" charset="-122"/>
              </a:rPr>
              <a:t>Python</a:t>
            </a:r>
            <a:r>
              <a:rPr kumimoji="0" lang="zh-CN" altLang="en-US" sz="3200" b="1" i="0" u="none" strike="noStrike" kern="1200" cap="none" spc="0" normalizeH="0" baseline="0" noProof="0" dirty="0" smtClean="0">
                <a:ln>
                  <a:noFill/>
                </a:ln>
                <a:solidFill>
                  <a:schemeClr val="accent3"/>
                </a:solidFill>
                <a:effectLst/>
                <a:uLnTx/>
                <a:uFillTx/>
                <a:latin typeface="楷体" panose="02010609060101010101" pitchFamily="49" charset="-122"/>
                <a:ea typeface="楷体" panose="02010609060101010101" pitchFamily="49" charset="-122"/>
                <a:cs typeface="+mn-cs"/>
              </a:rPr>
              <a:t>语言实践</a:t>
            </a:r>
            <a:endParaRPr kumimoji="0" lang="en-US" altLang="zh-CN" sz="3200" b="1" i="0" u="none" strike="noStrike" kern="1200" cap="none" spc="0" normalizeH="0" baseline="0" noProof="0" dirty="0">
              <a:ln>
                <a:noFill/>
              </a:ln>
              <a:solidFill>
                <a:schemeClr val="accent3"/>
              </a:solidFill>
              <a:effectLst/>
              <a:uLnTx/>
              <a:uFillTx/>
              <a:latin typeface="楷体" panose="02010609060101010101" pitchFamily="49" charset="-122"/>
              <a:ea typeface="楷体" panose="02010609060101010101" pitchFamily="49" charset="-122"/>
              <a:cs typeface="+mn-cs"/>
            </a:endParaRPr>
          </a:p>
        </p:txBody>
      </p:sp>
      <p:sp>
        <p:nvSpPr>
          <p:cNvPr id="3" name="文本框 2"/>
          <p:cNvSpPr txBox="1"/>
          <p:nvPr/>
        </p:nvSpPr>
        <p:spPr>
          <a:xfrm>
            <a:off x="0" y="1914427"/>
            <a:ext cx="11004885" cy="461665"/>
          </a:xfrm>
          <a:prstGeom prst="rect">
            <a:avLst/>
          </a:prstGeom>
          <a:noFill/>
        </p:spPr>
        <p:txBody>
          <a:bodyPr wrap="square" rtlCol="0">
            <a:spAutoFit/>
          </a:bodyPr>
          <a:lstStyle/>
          <a:p>
            <a:pPr marL="285750" lvl="0" indent="-285750">
              <a:buFont typeface="Wingdings" panose="05000000000000000000" pitchFamily="2" charset="2"/>
              <a:buChar char="Ø"/>
              <a:defRPr/>
            </a:pPr>
            <a:r>
              <a:rPr lang="zh-CN" altLang="en-US" sz="2400" dirty="0"/>
              <a:t>本小节将利用 </a:t>
            </a:r>
            <a:r>
              <a:rPr lang="en-US" altLang="zh-CN" sz="2400" dirty="0" err="1"/>
              <a:t>sklearn</a:t>
            </a:r>
            <a:r>
              <a:rPr lang="en-US" altLang="zh-CN" sz="2400" dirty="0"/>
              <a:t> </a:t>
            </a:r>
            <a:r>
              <a:rPr lang="zh-CN" altLang="en-US" sz="2400" dirty="0"/>
              <a:t>实现高斯混合聚类算法，实现代码如下：</a:t>
            </a:r>
            <a:endParaRPr lang="en-US" altLang="zh-CN" sz="2400" dirty="0" smtClean="0"/>
          </a:p>
        </p:txBody>
      </p:sp>
      <p:sp>
        <p:nvSpPr>
          <p:cNvPr id="4" name="Rectangle 2"/>
          <p:cNvSpPr>
            <a:spLocks noChangeArrowheads="1"/>
          </p:cNvSpPr>
          <p:nvPr/>
        </p:nvSpPr>
        <p:spPr bwMode="auto">
          <a:xfrm>
            <a:off x="2911903" y="4203030"/>
            <a:ext cx="132848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6" name="Rectangle 4"/>
          <p:cNvSpPr>
            <a:spLocks noChangeArrowheads="1"/>
          </p:cNvSpPr>
          <p:nvPr/>
        </p:nvSpPr>
        <p:spPr bwMode="auto">
          <a:xfrm>
            <a:off x="3377125" y="4603398"/>
            <a:ext cx="136892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2" name="矩形 11"/>
          <p:cNvSpPr/>
          <p:nvPr/>
        </p:nvSpPr>
        <p:spPr>
          <a:xfrm>
            <a:off x="123689" y="1300576"/>
            <a:ext cx="2659702" cy="461665"/>
          </a:xfrm>
          <a:prstGeom prst="rect">
            <a:avLst/>
          </a:prstGeom>
        </p:spPr>
        <p:txBody>
          <a:bodyPr wrap="none">
            <a:spAutoFit/>
          </a:bodyPr>
          <a:lstStyle/>
          <a:p>
            <a:r>
              <a:rPr lang="zh-CN" altLang="en-US" sz="2400" b="1" dirty="0">
                <a:solidFill>
                  <a:srgbClr val="269FD3"/>
                </a:solidFill>
                <a:latin typeface="楷体" panose="02010609060101010101" pitchFamily="49" charset="-122"/>
                <a:ea typeface="楷体" panose="02010609060101010101" pitchFamily="49" charset="-122"/>
              </a:rPr>
              <a:t>高斯混合聚类算法</a:t>
            </a:r>
            <a:endParaRPr lang="zh-CN" altLang="en-US" sz="2400" b="1" dirty="0">
              <a:solidFill>
                <a:srgbClr val="269FD3"/>
              </a:solidFill>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1"/>
          <a:stretch>
            <a:fillRect/>
          </a:stretch>
        </p:blipFill>
        <p:spPr>
          <a:xfrm>
            <a:off x="100769" y="2527777"/>
            <a:ext cx="8079489" cy="3054315"/>
          </a:xfrm>
          <a:prstGeom prst="rect">
            <a:avLst/>
          </a:prstGeom>
        </p:spPr>
      </p:pic>
      <p:pic>
        <p:nvPicPr>
          <p:cNvPr id="9" name="图片 8"/>
          <p:cNvPicPr>
            <a:picLocks noChangeAspect="1"/>
          </p:cNvPicPr>
          <p:nvPr/>
        </p:nvPicPr>
        <p:blipFill>
          <a:blip r:embed="rId2"/>
          <a:stretch>
            <a:fillRect/>
          </a:stretch>
        </p:blipFill>
        <p:spPr>
          <a:xfrm>
            <a:off x="8251967" y="2903320"/>
            <a:ext cx="3897376" cy="3490693"/>
          </a:xfrm>
          <a:prstGeom prst="rect">
            <a:avLst/>
          </a:prstGeom>
        </p:spPr>
      </p:pic>
    </p:spTree>
  </p:cSld>
  <p:clrMapOvr>
    <a:masterClrMapping/>
  </p:clrMapOvr>
  <p:transition spd="slow">
    <p:push/>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99955" y="802424"/>
            <a:ext cx="3073277"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en-US" altLang="zh-CN" sz="3200" b="1" dirty="0" smtClean="0">
                <a:solidFill>
                  <a:schemeClr val="accent3"/>
                </a:solidFill>
                <a:latin typeface="楷体" panose="02010609060101010101" pitchFamily="49" charset="-122"/>
                <a:ea typeface="楷体" panose="02010609060101010101" pitchFamily="49" charset="-122"/>
              </a:rPr>
              <a:t>Python</a:t>
            </a:r>
            <a:r>
              <a:rPr kumimoji="0" lang="zh-CN" altLang="en-US" sz="3200" b="1" i="0" u="none" strike="noStrike" kern="1200" cap="none" spc="0" normalizeH="0" baseline="0" noProof="0" dirty="0" smtClean="0">
                <a:ln>
                  <a:noFill/>
                </a:ln>
                <a:solidFill>
                  <a:schemeClr val="accent3"/>
                </a:solidFill>
                <a:effectLst/>
                <a:uLnTx/>
                <a:uFillTx/>
                <a:latin typeface="楷体" panose="02010609060101010101" pitchFamily="49" charset="-122"/>
                <a:ea typeface="楷体" panose="02010609060101010101" pitchFamily="49" charset="-122"/>
                <a:cs typeface="+mn-cs"/>
              </a:rPr>
              <a:t>语言实践</a:t>
            </a:r>
            <a:endParaRPr kumimoji="0" lang="en-US" altLang="zh-CN" sz="3200" b="1" i="0" u="none" strike="noStrike" kern="1200" cap="none" spc="0" normalizeH="0" baseline="0" noProof="0" dirty="0">
              <a:ln>
                <a:noFill/>
              </a:ln>
              <a:solidFill>
                <a:schemeClr val="accent3"/>
              </a:solidFill>
              <a:effectLst/>
              <a:uLnTx/>
              <a:uFillTx/>
              <a:latin typeface="楷体" panose="02010609060101010101" pitchFamily="49" charset="-122"/>
              <a:ea typeface="楷体" panose="02010609060101010101" pitchFamily="49" charset="-122"/>
              <a:cs typeface="+mn-cs"/>
            </a:endParaRPr>
          </a:p>
        </p:txBody>
      </p:sp>
      <p:sp>
        <p:nvSpPr>
          <p:cNvPr id="3" name="文本框 2"/>
          <p:cNvSpPr txBox="1"/>
          <p:nvPr/>
        </p:nvSpPr>
        <p:spPr>
          <a:xfrm>
            <a:off x="-1" y="1841575"/>
            <a:ext cx="11004885" cy="830997"/>
          </a:xfrm>
          <a:prstGeom prst="rect">
            <a:avLst/>
          </a:prstGeom>
          <a:noFill/>
        </p:spPr>
        <p:txBody>
          <a:bodyPr wrap="square" rtlCol="0">
            <a:spAutoFit/>
          </a:bodyPr>
          <a:lstStyle/>
          <a:p>
            <a:pPr marL="285750" lvl="0" indent="-285750">
              <a:buFont typeface="Wingdings" panose="05000000000000000000" pitchFamily="2" charset="2"/>
              <a:buChar char="Ø"/>
              <a:defRPr/>
            </a:pPr>
            <a:r>
              <a:rPr lang="zh-CN" altLang="en-US" sz="2400" dirty="0"/>
              <a:t>本小节以聚合聚类算法为例，利用 </a:t>
            </a:r>
            <a:r>
              <a:rPr lang="en-US" altLang="zh-CN" sz="2400" dirty="0" err="1"/>
              <a:t>sklearn</a:t>
            </a:r>
            <a:r>
              <a:rPr lang="en-US" altLang="zh-CN" sz="2400" dirty="0"/>
              <a:t> </a:t>
            </a:r>
            <a:r>
              <a:rPr lang="zh-CN" altLang="en-US" sz="2400" dirty="0"/>
              <a:t>库中 </a:t>
            </a:r>
            <a:r>
              <a:rPr lang="en-US" altLang="zh-CN" sz="2400" dirty="0" err="1"/>
              <a:t>AgglomerativeClustering</a:t>
            </a:r>
            <a:r>
              <a:rPr lang="en-US" altLang="zh-CN" sz="2400" dirty="0"/>
              <a:t> </a:t>
            </a:r>
            <a:r>
              <a:rPr lang="zh-CN" altLang="en-US" sz="2400" dirty="0" smtClean="0"/>
              <a:t>函数实现</a:t>
            </a:r>
            <a:r>
              <a:rPr lang="zh-CN" altLang="en-US" sz="2400" dirty="0"/>
              <a:t>算法整体流程，实现代码如下：首先导入相应模块，建立数据集</a:t>
            </a:r>
            <a:endPar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4" name="Rectangle 2"/>
          <p:cNvSpPr>
            <a:spLocks noChangeArrowheads="1"/>
          </p:cNvSpPr>
          <p:nvPr/>
        </p:nvSpPr>
        <p:spPr bwMode="auto">
          <a:xfrm>
            <a:off x="2911903" y="4203030"/>
            <a:ext cx="132848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6" name="Rectangle 4"/>
          <p:cNvSpPr>
            <a:spLocks noChangeArrowheads="1"/>
          </p:cNvSpPr>
          <p:nvPr/>
        </p:nvSpPr>
        <p:spPr bwMode="auto">
          <a:xfrm>
            <a:off x="3377125" y="4603398"/>
            <a:ext cx="136892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2" name="矩形 11"/>
          <p:cNvSpPr/>
          <p:nvPr/>
        </p:nvSpPr>
        <p:spPr>
          <a:xfrm>
            <a:off x="123689" y="1300576"/>
            <a:ext cx="2040943" cy="461665"/>
          </a:xfrm>
          <a:prstGeom prst="rect">
            <a:avLst/>
          </a:prstGeom>
        </p:spPr>
        <p:txBody>
          <a:bodyPr wrap="none">
            <a:spAutoFit/>
          </a:bodyPr>
          <a:lstStyle/>
          <a:p>
            <a:r>
              <a:rPr lang="zh-CN" altLang="en-US" sz="2400" b="1" dirty="0">
                <a:solidFill>
                  <a:srgbClr val="269FD3"/>
                </a:solidFill>
                <a:latin typeface="楷体" panose="02010609060101010101" pitchFamily="49" charset="-122"/>
                <a:ea typeface="楷体" panose="02010609060101010101" pitchFamily="49" charset="-122"/>
              </a:rPr>
              <a:t>层次聚类算法</a:t>
            </a:r>
            <a:endParaRPr lang="zh-CN" altLang="en-US" sz="2400" b="1" dirty="0">
              <a:solidFill>
                <a:srgbClr val="269FD3"/>
              </a:solidFill>
              <a:latin typeface="楷体" panose="02010609060101010101" pitchFamily="49" charset="-122"/>
              <a:ea typeface="楷体" panose="02010609060101010101" pitchFamily="49" charset="-122"/>
            </a:endParaRPr>
          </a:p>
        </p:txBody>
      </p:sp>
      <p:pic>
        <p:nvPicPr>
          <p:cNvPr id="7" name="图片 6"/>
          <p:cNvPicPr>
            <a:picLocks noChangeAspect="1"/>
          </p:cNvPicPr>
          <p:nvPr/>
        </p:nvPicPr>
        <p:blipFill>
          <a:blip r:embed="rId1"/>
          <a:stretch>
            <a:fillRect/>
          </a:stretch>
        </p:blipFill>
        <p:spPr>
          <a:xfrm>
            <a:off x="360028" y="2728139"/>
            <a:ext cx="7613204" cy="1536167"/>
          </a:xfrm>
          <a:prstGeom prst="rect">
            <a:avLst/>
          </a:prstGeom>
        </p:spPr>
      </p:pic>
      <p:sp>
        <p:nvSpPr>
          <p:cNvPr id="11" name="文本框 10"/>
          <p:cNvSpPr txBox="1"/>
          <p:nvPr/>
        </p:nvSpPr>
        <p:spPr>
          <a:xfrm>
            <a:off x="0" y="4356287"/>
            <a:ext cx="7538485" cy="461665"/>
          </a:xfrm>
          <a:prstGeom prst="rect">
            <a:avLst/>
          </a:prstGeom>
          <a:noFill/>
        </p:spPr>
        <p:txBody>
          <a:bodyPr wrap="square" rtlCol="0">
            <a:spAutoFit/>
          </a:bodyPr>
          <a:lstStyle/>
          <a:p>
            <a:pPr marL="285750" lvl="0" indent="-285750">
              <a:buFont typeface="Wingdings" panose="05000000000000000000" pitchFamily="2" charset="2"/>
              <a:buChar char="Ø"/>
              <a:defRPr/>
            </a:pPr>
            <a:r>
              <a:rPr lang="zh-CN" altLang="en-US" sz="2400" dirty="0"/>
              <a:t>再采用 </a:t>
            </a:r>
            <a:r>
              <a:rPr lang="en-US" altLang="zh-CN" sz="2400" dirty="0" err="1"/>
              <a:t>AgglomerativeClustering.fit</a:t>
            </a:r>
            <a:r>
              <a:rPr lang="en-US" altLang="zh-CN" sz="2400" dirty="0"/>
              <a:t> </a:t>
            </a:r>
            <a:r>
              <a:rPr lang="zh-CN" altLang="en-US" sz="2400" dirty="0"/>
              <a:t>函数进行聚合聚类</a:t>
            </a:r>
            <a:endPar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pic>
        <p:nvPicPr>
          <p:cNvPr id="10" name="图片 9"/>
          <p:cNvPicPr>
            <a:picLocks noChangeAspect="1"/>
          </p:cNvPicPr>
          <p:nvPr/>
        </p:nvPicPr>
        <p:blipFill rotWithShape="1">
          <a:blip r:embed="rId2"/>
          <a:srcRect r="162" b="10908"/>
          <a:stretch>
            <a:fillRect/>
          </a:stretch>
        </p:blipFill>
        <p:spPr>
          <a:xfrm>
            <a:off x="360028" y="4838714"/>
            <a:ext cx="7613204" cy="1515463"/>
          </a:xfrm>
          <a:prstGeom prst="rect">
            <a:avLst/>
          </a:prstGeom>
        </p:spPr>
      </p:pic>
      <p:pic>
        <p:nvPicPr>
          <p:cNvPr id="13" name="图片 12"/>
          <p:cNvPicPr>
            <a:picLocks noChangeAspect="1"/>
          </p:cNvPicPr>
          <p:nvPr/>
        </p:nvPicPr>
        <p:blipFill>
          <a:blip r:embed="rId3"/>
          <a:stretch>
            <a:fillRect/>
          </a:stretch>
        </p:blipFill>
        <p:spPr>
          <a:xfrm>
            <a:off x="8328023" y="3126948"/>
            <a:ext cx="3756969" cy="3227229"/>
          </a:xfrm>
          <a:prstGeom prst="rect">
            <a:avLst/>
          </a:prstGeom>
        </p:spPr>
      </p:pic>
    </p:spTree>
  </p:cSld>
  <p:clrMapOvr>
    <a:masterClrMapping/>
  </p:clrMapOvr>
  <p:transition spd="slow">
    <p:push/>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99955" y="802424"/>
            <a:ext cx="3073277"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en-US" altLang="zh-CN" sz="3200" b="1" noProof="0" dirty="0" smtClean="0">
                <a:solidFill>
                  <a:schemeClr val="accent3"/>
                </a:solidFill>
                <a:latin typeface="楷体" panose="02010609060101010101" pitchFamily="49" charset="-122"/>
                <a:ea typeface="楷体" panose="02010609060101010101" pitchFamily="49" charset="-122"/>
              </a:rPr>
              <a:t>Python</a:t>
            </a:r>
            <a:r>
              <a:rPr kumimoji="0" lang="zh-CN" altLang="en-US" sz="3200" b="1" i="0" u="none" strike="noStrike" kern="1200" cap="none" spc="0" normalizeH="0" baseline="0" noProof="0" dirty="0" smtClean="0">
                <a:ln>
                  <a:noFill/>
                </a:ln>
                <a:solidFill>
                  <a:schemeClr val="accent3"/>
                </a:solidFill>
                <a:effectLst/>
                <a:uLnTx/>
                <a:uFillTx/>
                <a:latin typeface="楷体" panose="02010609060101010101" pitchFamily="49" charset="-122"/>
                <a:ea typeface="楷体" panose="02010609060101010101" pitchFamily="49" charset="-122"/>
                <a:cs typeface="+mn-cs"/>
              </a:rPr>
              <a:t>语言实践</a:t>
            </a:r>
            <a:endParaRPr kumimoji="0" lang="en-US" altLang="zh-CN" sz="3200" b="1" i="0" u="none" strike="noStrike" kern="1200" cap="none" spc="0" normalizeH="0" baseline="0" noProof="0" dirty="0">
              <a:ln>
                <a:noFill/>
              </a:ln>
              <a:solidFill>
                <a:schemeClr val="accent3"/>
              </a:solidFill>
              <a:effectLst/>
              <a:uLnTx/>
              <a:uFillTx/>
              <a:latin typeface="楷体" panose="02010609060101010101" pitchFamily="49" charset="-122"/>
              <a:ea typeface="楷体" panose="02010609060101010101" pitchFamily="49" charset="-122"/>
              <a:cs typeface="+mn-cs"/>
            </a:endParaRPr>
          </a:p>
        </p:txBody>
      </p:sp>
      <p:sp>
        <p:nvSpPr>
          <p:cNvPr id="3" name="文本框 2"/>
          <p:cNvSpPr txBox="1"/>
          <p:nvPr/>
        </p:nvSpPr>
        <p:spPr>
          <a:xfrm>
            <a:off x="0" y="1914427"/>
            <a:ext cx="11004885" cy="830997"/>
          </a:xfrm>
          <a:prstGeom prst="rect">
            <a:avLst/>
          </a:prstGeom>
          <a:noFill/>
        </p:spPr>
        <p:txBody>
          <a:bodyPr wrap="square" rtlCol="0">
            <a:spAutoFit/>
          </a:bodyPr>
          <a:lstStyle/>
          <a:p>
            <a:pPr marL="285750" lvl="0" indent="-285750">
              <a:buFont typeface="Wingdings" panose="05000000000000000000" pitchFamily="2" charset="2"/>
              <a:buChar char="Ø"/>
              <a:defRPr/>
            </a:pPr>
            <a:r>
              <a:rPr lang="zh-CN" altLang="en-US" sz="2400" dirty="0"/>
              <a:t>本节我们采用 </a:t>
            </a:r>
            <a:r>
              <a:rPr lang="en-US" altLang="zh-CN" sz="2400" dirty="0" err="1"/>
              <a:t>sklearn.cluster</a:t>
            </a:r>
            <a:r>
              <a:rPr lang="en-US" altLang="zh-CN" sz="2400" dirty="0"/>
              <a:t> </a:t>
            </a:r>
            <a:r>
              <a:rPr lang="zh-CN" altLang="en-US" sz="2400" dirty="0"/>
              <a:t>中的 </a:t>
            </a:r>
            <a:r>
              <a:rPr lang="en-US" altLang="zh-CN" sz="2400" dirty="0"/>
              <a:t>DBSCAN </a:t>
            </a:r>
            <a:r>
              <a:rPr lang="zh-CN" altLang="en-US" sz="2400" dirty="0" smtClean="0"/>
              <a:t>方法</a:t>
            </a:r>
            <a:r>
              <a:rPr lang="en-US" altLang="zh-CN" sz="2400" dirty="0" smtClean="0"/>
              <a:t>,</a:t>
            </a:r>
            <a:r>
              <a:rPr lang="zh-CN" altLang="en-US" sz="2400" dirty="0" smtClean="0"/>
              <a:t>展示 </a:t>
            </a:r>
            <a:r>
              <a:rPr lang="en-US" altLang="zh-CN" sz="2400" dirty="0"/>
              <a:t>DBSCAN </a:t>
            </a:r>
            <a:r>
              <a:rPr lang="zh-CN" altLang="en-US" sz="2400" dirty="0"/>
              <a:t>算法的</a:t>
            </a:r>
            <a:r>
              <a:rPr lang="zh-CN" altLang="en-US" sz="2400" dirty="0" smtClean="0"/>
              <a:t>实现过程</a:t>
            </a:r>
            <a:r>
              <a:rPr lang="zh-CN" altLang="en-US" sz="2400" dirty="0"/>
              <a:t>，并与 </a:t>
            </a:r>
            <a:r>
              <a:rPr lang="en-US" altLang="zh-CN" sz="2400" dirty="0"/>
              <a:t>K </a:t>
            </a:r>
            <a:r>
              <a:rPr lang="zh-CN" altLang="en-US" sz="2400" dirty="0"/>
              <a:t>均值算法进行对比。实现过程如下：</a:t>
            </a:r>
            <a:endParaRPr lang="zh-CN" altLang="en-US" sz="2400" dirty="0"/>
          </a:p>
        </p:txBody>
      </p:sp>
      <p:sp>
        <p:nvSpPr>
          <p:cNvPr id="4" name="Rectangle 2"/>
          <p:cNvSpPr>
            <a:spLocks noChangeArrowheads="1"/>
          </p:cNvSpPr>
          <p:nvPr/>
        </p:nvSpPr>
        <p:spPr bwMode="auto">
          <a:xfrm>
            <a:off x="2911903" y="4203030"/>
            <a:ext cx="132848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2" name="矩形 11"/>
          <p:cNvSpPr/>
          <p:nvPr/>
        </p:nvSpPr>
        <p:spPr>
          <a:xfrm>
            <a:off x="123689" y="1300576"/>
            <a:ext cx="2355132" cy="461665"/>
          </a:xfrm>
          <a:prstGeom prst="rect">
            <a:avLst/>
          </a:prstGeom>
        </p:spPr>
        <p:txBody>
          <a:bodyPr wrap="none">
            <a:spAutoFit/>
          </a:bodyPr>
          <a:lstStyle/>
          <a:p>
            <a:r>
              <a:rPr lang="en-US" altLang="zh-CN" sz="2400" b="1" dirty="0" smtClean="0">
                <a:solidFill>
                  <a:srgbClr val="269FD3"/>
                </a:solidFill>
                <a:latin typeface="楷体" panose="02010609060101010101" pitchFamily="49" charset="-122"/>
                <a:ea typeface="楷体" panose="02010609060101010101" pitchFamily="49" charset="-122"/>
              </a:rPr>
              <a:t>DBSCAN</a:t>
            </a:r>
            <a:r>
              <a:rPr lang="zh-CN" altLang="en-US" sz="2400" b="1" dirty="0" smtClean="0">
                <a:solidFill>
                  <a:srgbClr val="269FD3"/>
                </a:solidFill>
                <a:latin typeface="楷体" panose="02010609060101010101" pitchFamily="49" charset="-122"/>
                <a:ea typeface="楷体" panose="02010609060101010101" pitchFamily="49" charset="-122"/>
              </a:rPr>
              <a:t>聚类</a:t>
            </a:r>
            <a:r>
              <a:rPr lang="zh-CN" altLang="en-US" sz="2400" b="1" dirty="0">
                <a:solidFill>
                  <a:srgbClr val="269FD3"/>
                </a:solidFill>
                <a:latin typeface="楷体" panose="02010609060101010101" pitchFamily="49" charset="-122"/>
                <a:ea typeface="楷体" panose="02010609060101010101" pitchFamily="49" charset="-122"/>
              </a:rPr>
              <a:t>算法</a:t>
            </a:r>
            <a:endParaRPr lang="zh-CN" altLang="en-US" sz="2400" b="1" dirty="0">
              <a:solidFill>
                <a:srgbClr val="269FD3"/>
              </a:solidFill>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rotWithShape="1">
          <a:blip r:embed="rId1"/>
          <a:srcRect t="71" r="9651" b="-1"/>
          <a:stretch>
            <a:fillRect/>
          </a:stretch>
        </p:blipFill>
        <p:spPr>
          <a:xfrm>
            <a:off x="0" y="2897610"/>
            <a:ext cx="7136562" cy="2796363"/>
          </a:xfrm>
          <a:prstGeom prst="rect">
            <a:avLst/>
          </a:prstGeom>
        </p:spPr>
      </p:pic>
      <p:pic>
        <p:nvPicPr>
          <p:cNvPr id="8" name="图片 7"/>
          <p:cNvPicPr>
            <a:picLocks noChangeAspect="1"/>
          </p:cNvPicPr>
          <p:nvPr/>
        </p:nvPicPr>
        <p:blipFill>
          <a:blip r:embed="rId2"/>
          <a:stretch>
            <a:fillRect/>
          </a:stretch>
        </p:blipFill>
        <p:spPr>
          <a:xfrm>
            <a:off x="7973232" y="2897610"/>
            <a:ext cx="4040005" cy="3301171"/>
          </a:xfrm>
          <a:prstGeom prst="rect">
            <a:avLst/>
          </a:prstGeom>
        </p:spPr>
      </p:pic>
    </p:spTree>
  </p:cSld>
  <p:clrMapOvr>
    <a:masterClrMapping/>
  </p:clrMapOvr>
  <p:transition spd="slow">
    <p:push/>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99955" y="802424"/>
            <a:ext cx="3073277"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en-US" altLang="zh-CN" sz="3200" b="1" noProof="0" dirty="0" smtClean="0">
                <a:solidFill>
                  <a:schemeClr val="accent3"/>
                </a:solidFill>
                <a:latin typeface="楷体" panose="02010609060101010101" pitchFamily="49" charset="-122"/>
                <a:ea typeface="楷体" panose="02010609060101010101" pitchFamily="49" charset="-122"/>
              </a:rPr>
              <a:t>Python</a:t>
            </a:r>
            <a:r>
              <a:rPr kumimoji="0" lang="zh-CN" altLang="en-US" sz="3200" b="1" i="0" u="none" strike="noStrike" kern="1200" cap="none" spc="0" normalizeH="0" baseline="0" noProof="0" dirty="0" smtClean="0">
                <a:ln>
                  <a:noFill/>
                </a:ln>
                <a:solidFill>
                  <a:schemeClr val="accent3"/>
                </a:solidFill>
                <a:effectLst/>
                <a:uLnTx/>
                <a:uFillTx/>
                <a:latin typeface="楷体" panose="02010609060101010101" pitchFamily="49" charset="-122"/>
                <a:ea typeface="楷体" panose="02010609060101010101" pitchFamily="49" charset="-122"/>
                <a:cs typeface="+mn-cs"/>
              </a:rPr>
              <a:t>语言实践</a:t>
            </a:r>
            <a:endParaRPr kumimoji="0" lang="en-US" altLang="zh-CN" sz="3200" b="1" i="0" u="none" strike="noStrike" kern="1200" cap="none" spc="0" normalizeH="0" baseline="0" noProof="0" dirty="0">
              <a:ln>
                <a:noFill/>
              </a:ln>
              <a:solidFill>
                <a:schemeClr val="accent3"/>
              </a:solidFill>
              <a:effectLst/>
              <a:uLnTx/>
              <a:uFillTx/>
              <a:latin typeface="楷体" panose="02010609060101010101" pitchFamily="49" charset="-122"/>
              <a:ea typeface="楷体" panose="02010609060101010101" pitchFamily="49" charset="-122"/>
              <a:cs typeface="+mn-cs"/>
            </a:endParaRPr>
          </a:p>
        </p:txBody>
      </p:sp>
      <p:sp>
        <p:nvSpPr>
          <p:cNvPr id="3" name="文本框 2"/>
          <p:cNvSpPr txBox="1"/>
          <p:nvPr/>
        </p:nvSpPr>
        <p:spPr>
          <a:xfrm>
            <a:off x="0" y="1914427"/>
            <a:ext cx="11004885" cy="830997"/>
          </a:xfrm>
          <a:prstGeom prst="rect">
            <a:avLst/>
          </a:prstGeom>
          <a:noFill/>
        </p:spPr>
        <p:txBody>
          <a:bodyPr wrap="square" rtlCol="0">
            <a:spAutoFit/>
          </a:bodyPr>
          <a:lstStyle/>
          <a:p>
            <a:pPr marL="285750" lvl="0" indent="-285750">
              <a:buFont typeface="Wingdings" panose="05000000000000000000" pitchFamily="2" charset="2"/>
              <a:buChar char="Ø"/>
              <a:defRPr/>
            </a:pPr>
            <a:r>
              <a:rPr lang="zh-CN" altLang="en-US" sz="2400" dirty="0"/>
              <a:t>首先采用 </a:t>
            </a:r>
            <a:r>
              <a:rPr lang="en-US" altLang="zh-CN" sz="2400" dirty="0"/>
              <a:t>K </a:t>
            </a:r>
            <a:r>
              <a:rPr lang="zh-CN" altLang="en-US" sz="2400" dirty="0"/>
              <a:t>均值算法对上述数据集进行聚类分析，得到聚类结果如图</a:t>
            </a:r>
            <a:r>
              <a:rPr lang="en-US" altLang="zh-CN" sz="2400" dirty="0"/>
              <a:t>1.14</a:t>
            </a:r>
            <a:r>
              <a:rPr lang="zh-CN" altLang="en-US" sz="2400" dirty="0"/>
              <a:t>，</a:t>
            </a:r>
            <a:r>
              <a:rPr lang="zh-CN" altLang="en-US" sz="2400" dirty="0" smtClean="0"/>
              <a:t>可以</a:t>
            </a:r>
            <a:r>
              <a:rPr lang="zh-CN" altLang="en-US" sz="2400" dirty="0"/>
              <a:t>看出 </a:t>
            </a:r>
            <a:r>
              <a:rPr lang="en-US" altLang="zh-CN" sz="2400" dirty="0"/>
              <a:t>K </a:t>
            </a:r>
            <a:r>
              <a:rPr lang="zh-CN" altLang="en-US" sz="2400" dirty="0"/>
              <a:t>均值聚类不能较好地捕捉此数据集的内在特征。</a:t>
            </a:r>
            <a:endParaRPr lang="zh-CN" altLang="en-US" sz="2400" dirty="0"/>
          </a:p>
        </p:txBody>
      </p:sp>
      <p:sp>
        <p:nvSpPr>
          <p:cNvPr id="4" name="Rectangle 2"/>
          <p:cNvSpPr>
            <a:spLocks noChangeArrowheads="1"/>
          </p:cNvSpPr>
          <p:nvPr/>
        </p:nvSpPr>
        <p:spPr bwMode="auto">
          <a:xfrm>
            <a:off x="2911903" y="4203030"/>
            <a:ext cx="132848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2" name="矩形 11"/>
          <p:cNvSpPr/>
          <p:nvPr/>
        </p:nvSpPr>
        <p:spPr>
          <a:xfrm>
            <a:off x="123689" y="1300576"/>
            <a:ext cx="2355132" cy="461665"/>
          </a:xfrm>
          <a:prstGeom prst="rect">
            <a:avLst/>
          </a:prstGeom>
        </p:spPr>
        <p:txBody>
          <a:bodyPr wrap="none">
            <a:spAutoFit/>
          </a:bodyPr>
          <a:lstStyle/>
          <a:p>
            <a:r>
              <a:rPr lang="en-US" altLang="zh-CN" sz="2400" b="1" dirty="0" smtClean="0">
                <a:solidFill>
                  <a:srgbClr val="269FD3"/>
                </a:solidFill>
                <a:latin typeface="楷体" panose="02010609060101010101" pitchFamily="49" charset="-122"/>
                <a:ea typeface="楷体" panose="02010609060101010101" pitchFamily="49" charset="-122"/>
              </a:rPr>
              <a:t>DBSCAN</a:t>
            </a:r>
            <a:r>
              <a:rPr lang="zh-CN" altLang="en-US" sz="2400" b="1" dirty="0" smtClean="0">
                <a:solidFill>
                  <a:srgbClr val="269FD3"/>
                </a:solidFill>
                <a:latin typeface="楷体" panose="02010609060101010101" pitchFamily="49" charset="-122"/>
                <a:ea typeface="楷体" panose="02010609060101010101" pitchFamily="49" charset="-122"/>
              </a:rPr>
              <a:t>聚类</a:t>
            </a:r>
            <a:r>
              <a:rPr lang="zh-CN" altLang="en-US" sz="2400" b="1" dirty="0">
                <a:solidFill>
                  <a:srgbClr val="269FD3"/>
                </a:solidFill>
                <a:latin typeface="楷体" panose="02010609060101010101" pitchFamily="49" charset="-122"/>
                <a:ea typeface="楷体" panose="02010609060101010101" pitchFamily="49" charset="-122"/>
              </a:rPr>
              <a:t>算法</a:t>
            </a:r>
            <a:endParaRPr lang="zh-CN" altLang="en-US" sz="2400" b="1" dirty="0">
              <a:solidFill>
                <a:srgbClr val="269FD3"/>
              </a:solidFill>
              <a:latin typeface="楷体" panose="02010609060101010101" pitchFamily="49" charset="-122"/>
              <a:ea typeface="楷体" panose="02010609060101010101" pitchFamily="49" charset="-122"/>
            </a:endParaRPr>
          </a:p>
        </p:txBody>
      </p:sp>
      <p:pic>
        <p:nvPicPr>
          <p:cNvPr id="6" name="图片 5"/>
          <p:cNvPicPr>
            <a:picLocks noChangeAspect="1"/>
          </p:cNvPicPr>
          <p:nvPr/>
        </p:nvPicPr>
        <p:blipFill rotWithShape="1">
          <a:blip r:embed="rId1"/>
          <a:srcRect t="4389" r="24638"/>
          <a:stretch>
            <a:fillRect/>
          </a:stretch>
        </p:blipFill>
        <p:spPr>
          <a:xfrm>
            <a:off x="123689" y="3418321"/>
            <a:ext cx="7186564" cy="1660855"/>
          </a:xfrm>
          <a:prstGeom prst="rect">
            <a:avLst/>
          </a:prstGeom>
        </p:spPr>
      </p:pic>
      <p:pic>
        <p:nvPicPr>
          <p:cNvPr id="7" name="图片 6"/>
          <p:cNvPicPr>
            <a:picLocks noChangeAspect="1"/>
          </p:cNvPicPr>
          <p:nvPr/>
        </p:nvPicPr>
        <p:blipFill>
          <a:blip r:embed="rId2"/>
          <a:stretch>
            <a:fillRect/>
          </a:stretch>
        </p:blipFill>
        <p:spPr>
          <a:xfrm>
            <a:off x="7428241" y="2897610"/>
            <a:ext cx="3980495" cy="3485032"/>
          </a:xfrm>
          <a:prstGeom prst="rect">
            <a:avLst/>
          </a:prstGeom>
        </p:spPr>
      </p:pic>
    </p:spTree>
  </p:cSld>
  <p:clrMapOvr>
    <a:masterClrMapping/>
  </p:clrMapOvr>
  <p:transition spd="slow">
    <p:push/>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99955" y="802424"/>
            <a:ext cx="3073277"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en-US" altLang="zh-CN" sz="3200" b="1" noProof="0" dirty="0" smtClean="0">
                <a:solidFill>
                  <a:schemeClr val="accent3"/>
                </a:solidFill>
                <a:latin typeface="楷体" panose="02010609060101010101" pitchFamily="49" charset="-122"/>
                <a:ea typeface="楷体" panose="02010609060101010101" pitchFamily="49" charset="-122"/>
              </a:rPr>
              <a:t>Python</a:t>
            </a:r>
            <a:r>
              <a:rPr kumimoji="0" lang="zh-CN" altLang="en-US" sz="3200" b="1" i="0" u="none" strike="noStrike" kern="1200" cap="none" spc="0" normalizeH="0" baseline="0" noProof="0" dirty="0" smtClean="0">
                <a:ln>
                  <a:noFill/>
                </a:ln>
                <a:solidFill>
                  <a:schemeClr val="accent3"/>
                </a:solidFill>
                <a:effectLst/>
                <a:uLnTx/>
                <a:uFillTx/>
                <a:latin typeface="楷体" panose="02010609060101010101" pitchFamily="49" charset="-122"/>
                <a:ea typeface="楷体" panose="02010609060101010101" pitchFamily="49" charset="-122"/>
                <a:cs typeface="+mn-cs"/>
              </a:rPr>
              <a:t>语言实践</a:t>
            </a:r>
            <a:endParaRPr kumimoji="0" lang="en-US" altLang="zh-CN" sz="3200" b="1" i="0" u="none" strike="noStrike" kern="1200" cap="none" spc="0" normalizeH="0" baseline="0" noProof="0" dirty="0">
              <a:ln>
                <a:noFill/>
              </a:ln>
              <a:solidFill>
                <a:schemeClr val="accent3"/>
              </a:solidFill>
              <a:effectLst/>
              <a:uLnTx/>
              <a:uFillTx/>
              <a:latin typeface="楷体" panose="02010609060101010101" pitchFamily="49" charset="-122"/>
              <a:ea typeface="楷体" panose="02010609060101010101" pitchFamily="49" charset="-122"/>
              <a:cs typeface="+mn-cs"/>
            </a:endParaRPr>
          </a:p>
        </p:txBody>
      </p:sp>
      <p:sp>
        <p:nvSpPr>
          <p:cNvPr id="3" name="文本框 2"/>
          <p:cNvSpPr txBox="1"/>
          <p:nvPr/>
        </p:nvSpPr>
        <p:spPr>
          <a:xfrm>
            <a:off x="0" y="1914427"/>
            <a:ext cx="11004885" cy="830997"/>
          </a:xfrm>
          <a:prstGeom prst="rect">
            <a:avLst/>
          </a:prstGeom>
          <a:noFill/>
        </p:spPr>
        <p:txBody>
          <a:bodyPr wrap="square" rtlCol="0">
            <a:spAutoFit/>
          </a:bodyPr>
          <a:lstStyle/>
          <a:p>
            <a:pPr marL="285750" lvl="0" indent="-285750">
              <a:buFont typeface="Wingdings" panose="05000000000000000000" pitchFamily="2" charset="2"/>
              <a:buChar char="Ø"/>
              <a:defRPr/>
            </a:pPr>
            <a:r>
              <a:rPr lang="zh-CN" altLang="en-US" sz="2400" dirty="0"/>
              <a:t>再采用 </a:t>
            </a:r>
            <a:r>
              <a:rPr lang="en-US" altLang="zh-CN" sz="2400" dirty="0"/>
              <a:t>DBSCAN </a:t>
            </a:r>
            <a:r>
              <a:rPr lang="zh-CN" altLang="en-US" sz="2400" dirty="0"/>
              <a:t>算法对上述数据集进行聚类，得到聚类结果图如图</a:t>
            </a:r>
            <a:r>
              <a:rPr lang="en-US" altLang="zh-CN" sz="2400" dirty="0"/>
              <a:t>1.15</a:t>
            </a:r>
            <a:r>
              <a:rPr lang="zh-CN" altLang="en-US" sz="2400" dirty="0"/>
              <a:t>，</a:t>
            </a:r>
            <a:r>
              <a:rPr lang="zh-CN" altLang="en-US" sz="2400" dirty="0" smtClean="0"/>
              <a:t>可以看出 </a:t>
            </a:r>
            <a:r>
              <a:rPr lang="en-US" altLang="zh-CN" sz="2400" dirty="0"/>
              <a:t>DBSCAN </a:t>
            </a:r>
            <a:r>
              <a:rPr lang="zh-CN" altLang="en-US" sz="2400" dirty="0"/>
              <a:t>算法将数据集分为三个簇，较好地捕捉到数据的特征</a:t>
            </a:r>
            <a:endParaRPr lang="zh-CN" altLang="en-US" sz="2400" dirty="0"/>
          </a:p>
        </p:txBody>
      </p:sp>
      <p:sp>
        <p:nvSpPr>
          <p:cNvPr id="4" name="Rectangle 2"/>
          <p:cNvSpPr>
            <a:spLocks noChangeArrowheads="1"/>
          </p:cNvSpPr>
          <p:nvPr/>
        </p:nvSpPr>
        <p:spPr bwMode="auto">
          <a:xfrm>
            <a:off x="2911903" y="4203030"/>
            <a:ext cx="132848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2" name="矩形 11"/>
          <p:cNvSpPr/>
          <p:nvPr/>
        </p:nvSpPr>
        <p:spPr>
          <a:xfrm>
            <a:off x="123689" y="1300576"/>
            <a:ext cx="2355132" cy="461665"/>
          </a:xfrm>
          <a:prstGeom prst="rect">
            <a:avLst/>
          </a:prstGeom>
        </p:spPr>
        <p:txBody>
          <a:bodyPr wrap="none">
            <a:spAutoFit/>
          </a:bodyPr>
          <a:lstStyle/>
          <a:p>
            <a:r>
              <a:rPr lang="en-US" altLang="zh-CN" sz="2400" b="1" dirty="0" smtClean="0">
                <a:solidFill>
                  <a:srgbClr val="269FD3"/>
                </a:solidFill>
                <a:latin typeface="楷体" panose="02010609060101010101" pitchFamily="49" charset="-122"/>
                <a:ea typeface="楷体" panose="02010609060101010101" pitchFamily="49" charset="-122"/>
              </a:rPr>
              <a:t>DBSCAN</a:t>
            </a:r>
            <a:r>
              <a:rPr lang="zh-CN" altLang="en-US" sz="2400" b="1" dirty="0" smtClean="0">
                <a:solidFill>
                  <a:srgbClr val="269FD3"/>
                </a:solidFill>
                <a:latin typeface="楷体" panose="02010609060101010101" pitchFamily="49" charset="-122"/>
                <a:ea typeface="楷体" panose="02010609060101010101" pitchFamily="49" charset="-122"/>
              </a:rPr>
              <a:t>聚类</a:t>
            </a:r>
            <a:r>
              <a:rPr lang="zh-CN" altLang="en-US" sz="2400" b="1" dirty="0">
                <a:solidFill>
                  <a:srgbClr val="269FD3"/>
                </a:solidFill>
                <a:latin typeface="楷体" panose="02010609060101010101" pitchFamily="49" charset="-122"/>
                <a:ea typeface="楷体" panose="02010609060101010101" pitchFamily="49" charset="-122"/>
              </a:rPr>
              <a:t>算法</a:t>
            </a:r>
            <a:endParaRPr lang="zh-CN" altLang="en-US" sz="2400" b="1" dirty="0">
              <a:solidFill>
                <a:srgbClr val="269FD3"/>
              </a:solidFill>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1"/>
          <a:stretch>
            <a:fillRect/>
          </a:stretch>
        </p:blipFill>
        <p:spPr>
          <a:xfrm>
            <a:off x="123689" y="2897610"/>
            <a:ext cx="9736079" cy="946218"/>
          </a:xfrm>
          <a:prstGeom prst="rect">
            <a:avLst/>
          </a:prstGeom>
        </p:spPr>
      </p:pic>
      <p:pic>
        <p:nvPicPr>
          <p:cNvPr id="7" name="图片 6"/>
          <p:cNvPicPr>
            <a:picLocks noChangeAspect="1"/>
          </p:cNvPicPr>
          <p:nvPr/>
        </p:nvPicPr>
        <p:blipFill rotWithShape="1">
          <a:blip r:embed="rId2"/>
          <a:srcRect t="2350" r="4218" b="2375"/>
          <a:stretch>
            <a:fillRect/>
          </a:stretch>
        </p:blipFill>
        <p:spPr>
          <a:xfrm>
            <a:off x="8435516" y="3272652"/>
            <a:ext cx="3643070" cy="3122935"/>
          </a:xfrm>
          <a:prstGeom prst="rect">
            <a:avLst/>
          </a:prstGeom>
        </p:spPr>
      </p:pic>
    </p:spTree>
  </p:cSld>
  <p:clrMapOvr>
    <a:masterClrMapping/>
  </p:clrMapOvr>
  <p:transition spd="slow">
    <p:push/>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99955" y="802424"/>
            <a:ext cx="3996607"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en-US" altLang="zh-CN" sz="3200" b="1" dirty="0">
                <a:solidFill>
                  <a:schemeClr val="accent3"/>
                </a:solidFill>
                <a:latin typeface="楷体" panose="02010609060101010101" pitchFamily="49" charset="-122"/>
                <a:ea typeface="楷体" panose="02010609060101010101" pitchFamily="49" charset="-122"/>
              </a:rPr>
              <a:t>	</a:t>
            </a:r>
            <a:r>
              <a:rPr lang="en-US" altLang="zh-CN" sz="3200" b="1" dirty="0" smtClean="0">
                <a:solidFill>
                  <a:schemeClr val="accent3"/>
                </a:solidFill>
                <a:latin typeface="楷体" panose="02010609060101010101" pitchFamily="49" charset="-122"/>
                <a:ea typeface="楷体" panose="02010609060101010101" pitchFamily="49" charset="-122"/>
              </a:rPr>
              <a:t>Python</a:t>
            </a:r>
            <a:r>
              <a:rPr kumimoji="0" lang="zh-CN" altLang="en-US" sz="3200" b="1" i="0" u="none" strike="noStrike" kern="1200" cap="none" spc="0" normalizeH="0" baseline="0" noProof="0" dirty="0" smtClean="0">
                <a:ln>
                  <a:noFill/>
                </a:ln>
                <a:solidFill>
                  <a:schemeClr val="accent3"/>
                </a:solidFill>
                <a:effectLst/>
                <a:uLnTx/>
                <a:uFillTx/>
                <a:latin typeface="楷体" panose="02010609060101010101" pitchFamily="49" charset="-122"/>
                <a:ea typeface="楷体" panose="02010609060101010101" pitchFamily="49" charset="-122"/>
                <a:cs typeface="+mn-cs"/>
              </a:rPr>
              <a:t>语言实践</a:t>
            </a:r>
            <a:endParaRPr kumimoji="0" lang="en-US" altLang="zh-CN" sz="3200" b="1" i="0" u="none" strike="noStrike" kern="1200" cap="none" spc="0" normalizeH="0" baseline="0" noProof="0" dirty="0">
              <a:ln>
                <a:noFill/>
              </a:ln>
              <a:solidFill>
                <a:schemeClr val="accent3"/>
              </a:solidFill>
              <a:effectLst/>
              <a:uLnTx/>
              <a:uFillTx/>
              <a:latin typeface="楷体" panose="02010609060101010101" pitchFamily="49" charset="-122"/>
              <a:ea typeface="楷体" panose="02010609060101010101" pitchFamily="49" charset="-122"/>
              <a:cs typeface="+mn-cs"/>
            </a:endParaRPr>
          </a:p>
        </p:txBody>
      </p:sp>
      <p:sp>
        <p:nvSpPr>
          <p:cNvPr id="3" name="文本框 2"/>
          <p:cNvSpPr txBox="1"/>
          <p:nvPr/>
        </p:nvSpPr>
        <p:spPr>
          <a:xfrm>
            <a:off x="0" y="1914427"/>
            <a:ext cx="11004885" cy="830997"/>
          </a:xfrm>
          <a:prstGeom prst="rect">
            <a:avLst/>
          </a:prstGeom>
          <a:noFill/>
        </p:spPr>
        <p:txBody>
          <a:bodyPr wrap="square" rtlCol="0">
            <a:spAutoFit/>
          </a:bodyPr>
          <a:lstStyle/>
          <a:p>
            <a:pPr marL="285750" lvl="0" indent="-285750">
              <a:buFont typeface="Wingdings" panose="05000000000000000000" pitchFamily="2" charset="2"/>
              <a:buChar char="Ø"/>
              <a:defRPr/>
            </a:pPr>
            <a:r>
              <a:rPr lang="zh-CN" altLang="en-US" sz="2400" dirty="0"/>
              <a:t>本小节我们采用 </a:t>
            </a:r>
            <a:r>
              <a:rPr lang="en-US" altLang="zh-CN" sz="2400" dirty="0" err="1"/>
              <a:t>sklearn.cluster</a:t>
            </a:r>
            <a:r>
              <a:rPr lang="en-US" altLang="zh-CN" sz="2400" dirty="0"/>
              <a:t> </a:t>
            </a:r>
            <a:r>
              <a:rPr lang="zh-CN" altLang="en-US" sz="2400" dirty="0"/>
              <a:t>中的 </a:t>
            </a:r>
            <a:r>
              <a:rPr lang="en-US" altLang="zh-CN" sz="2400" dirty="0" err="1"/>
              <a:t>SpectralCoclustering</a:t>
            </a:r>
            <a:r>
              <a:rPr lang="en-US" altLang="zh-CN" sz="2400" dirty="0"/>
              <a:t> </a:t>
            </a:r>
            <a:r>
              <a:rPr lang="zh-CN" altLang="en-US" sz="2400" dirty="0"/>
              <a:t>方法，展示双向</a:t>
            </a:r>
            <a:r>
              <a:rPr lang="zh-CN" altLang="en-US" sz="2400" dirty="0" smtClean="0"/>
              <a:t>聚类算法</a:t>
            </a:r>
            <a:r>
              <a:rPr lang="zh-CN" altLang="en-US" sz="2400" dirty="0"/>
              <a:t>的实现过程。首先建立原始数据集，实现代码如下：</a:t>
            </a:r>
            <a:endParaRPr lang="zh-CN" altLang="en-US" sz="2400" dirty="0"/>
          </a:p>
        </p:txBody>
      </p:sp>
      <p:sp>
        <p:nvSpPr>
          <p:cNvPr id="4" name="Rectangle 2"/>
          <p:cNvSpPr>
            <a:spLocks noChangeArrowheads="1"/>
          </p:cNvSpPr>
          <p:nvPr/>
        </p:nvSpPr>
        <p:spPr bwMode="auto">
          <a:xfrm>
            <a:off x="2911903" y="4203030"/>
            <a:ext cx="132848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2" name="矩形 11"/>
          <p:cNvSpPr/>
          <p:nvPr/>
        </p:nvSpPr>
        <p:spPr>
          <a:xfrm>
            <a:off x="123689" y="1300576"/>
            <a:ext cx="2040943" cy="461665"/>
          </a:xfrm>
          <a:prstGeom prst="rect">
            <a:avLst/>
          </a:prstGeom>
        </p:spPr>
        <p:txBody>
          <a:bodyPr wrap="none">
            <a:spAutoFit/>
          </a:bodyPr>
          <a:lstStyle/>
          <a:p>
            <a:r>
              <a:rPr lang="zh-CN" altLang="en-US" sz="2400" b="1" dirty="0">
                <a:solidFill>
                  <a:srgbClr val="269FD3"/>
                </a:solidFill>
                <a:latin typeface="楷体" panose="02010609060101010101" pitchFamily="49" charset="-122"/>
                <a:ea typeface="楷体" panose="02010609060101010101" pitchFamily="49" charset="-122"/>
              </a:rPr>
              <a:t>双向聚类算法</a:t>
            </a:r>
            <a:endParaRPr lang="zh-CN" altLang="en-US" sz="2400" b="1" dirty="0">
              <a:solidFill>
                <a:srgbClr val="269FD3"/>
              </a:solidFill>
              <a:latin typeface="楷体" panose="02010609060101010101" pitchFamily="49" charset="-122"/>
              <a:ea typeface="楷体" panose="02010609060101010101" pitchFamily="49" charset="-122"/>
            </a:endParaRPr>
          </a:p>
        </p:txBody>
      </p:sp>
      <p:pic>
        <p:nvPicPr>
          <p:cNvPr id="7" name="图片 6"/>
          <p:cNvPicPr>
            <a:picLocks noChangeAspect="1"/>
          </p:cNvPicPr>
          <p:nvPr/>
        </p:nvPicPr>
        <p:blipFill rotWithShape="1">
          <a:blip r:embed="rId1"/>
          <a:srcRect t="4376" r="15041"/>
          <a:stretch>
            <a:fillRect/>
          </a:stretch>
        </p:blipFill>
        <p:spPr>
          <a:xfrm>
            <a:off x="331117" y="3072808"/>
            <a:ext cx="7142692" cy="2073349"/>
          </a:xfrm>
          <a:prstGeom prst="rect">
            <a:avLst/>
          </a:prstGeom>
        </p:spPr>
      </p:pic>
      <p:pic>
        <p:nvPicPr>
          <p:cNvPr id="8" name="图片 7"/>
          <p:cNvPicPr>
            <a:picLocks noChangeAspect="1"/>
          </p:cNvPicPr>
          <p:nvPr/>
        </p:nvPicPr>
        <p:blipFill>
          <a:blip r:embed="rId2"/>
          <a:stretch>
            <a:fillRect/>
          </a:stretch>
        </p:blipFill>
        <p:spPr>
          <a:xfrm>
            <a:off x="8063882" y="2519916"/>
            <a:ext cx="3175577" cy="3801993"/>
          </a:xfrm>
          <a:prstGeom prst="rect">
            <a:avLst/>
          </a:prstGeom>
        </p:spPr>
      </p:pic>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56796" y="870491"/>
            <a:ext cx="3480440" cy="584775"/>
          </a:xfrm>
          <a:prstGeom prst="rect">
            <a:avLst/>
          </a:prstGeom>
        </p:spPr>
        <p:txBody>
          <a:bodyPr wrap="none">
            <a:spAutoFit/>
          </a:bodyPr>
          <a:lstStyle/>
          <a:p>
            <a:pPr lvl="0"/>
            <a:r>
              <a:rPr lang="zh-CN" altLang="en-US" sz="3200" b="1" dirty="0" smtClean="0">
                <a:solidFill>
                  <a:srgbClr val="BA2326"/>
                </a:solidFill>
                <a:latin typeface="楷体" panose="02010609060101010101" pitchFamily="49" charset="-122"/>
                <a:ea typeface="楷体" panose="02010609060101010101" pitchFamily="49" charset="-122"/>
              </a:rPr>
              <a:t>数据对象间相似度</a:t>
            </a:r>
            <a:endParaRPr lang="en-US" altLang="zh-CN" sz="3200" b="1" dirty="0">
              <a:solidFill>
                <a:srgbClr val="BA2326"/>
              </a:solidFill>
              <a:latin typeface="楷体" panose="02010609060101010101" pitchFamily="49" charset="-122"/>
              <a:ea typeface="楷体" panose="02010609060101010101" pitchFamily="49" charset="-122"/>
            </a:endParaRPr>
          </a:p>
        </p:txBody>
      </p:sp>
      <p:sp>
        <p:nvSpPr>
          <p:cNvPr id="6" name="文本框 5"/>
          <p:cNvSpPr txBox="1"/>
          <p:nvPr/>
        </p:nvSpPr>
        <p:spPr>
          <a:xfrm>
            <a:off x="450574" y="1434539"/>
            <a:ext cx="3193774" cy="461665"/>
          </a:xfrm>
          <a:prstGeom prst="rect">
            <a:avLst/>
          </a:prstGeom>
          <a:noFill/>
        </p:spPr>
        <p:txBody>
          <a:bodyPr wrap="square" rtlCol="0">
            <a:spAutoFit/>
          </a:bodyPr>
          <a:lstStyle/>
          <a:p>
            <a:r>
              <a:rPr lang="en-US" altLang="zh-CN" sz="2400" b="1" dirty="0" smtClean="0">
                <a:latin typeface="楷体" panose="02010609060101010101" pitchFamily="49" charset="-122"/>
                <a:ea typeface="楷体" panose="02010609060101010101" pitchFamily="49" charset="-122"/>
              </a:rPr>
              <a:t>1</a:t>
            </a:r>
            <a:r>
              <a:rPr lang="zh-CN" altLang="en-US" sz="2400" b="1" dirty="0" smtClean="0">
                <a:latin typeface="楷体" panose="02010609060101010101" pitchFamily="49" charset="-122"/>
                <a:ea typeface="楷体" panose="02010609060101010101" pitchFamily="49" charset="-122"/>
              </a:rPr>
              <a:t>、闵可夫</a:t>
            </a:r>
            <a:r>
              <a:rPr lang="zh-CN" altLang="en-US" sz="2400" b="1" dirty="0">
                <a:latin typeface="楷体" panose="02010609060101010101" pitchFamily="49" charset="-122"/>
                <a:ea typeface="楷体" panose="02010609060101010101" pitchFamily="49" charset="-122"/>
              </a:rPr>
              <a:t>斯基距离</a:t>
            </a:r>
            <a:endParaRPr lang="zh-CN" altLang="en-US" sz="2400" b="1" dirty="0">
              <a:latin typeface="楷体" panose="02010609060101010101" pitchFamily="49" charset="-122"/>
              <a:ea typeface="楷体" panose="02010609060101010101" pitchFamily="49" charset="-122"/>
            </a:endParaRPr>
          </a:p>
        </p:txBody>
      </p:sp>
      <p:pic>
        <p:nvPicPr>
          <p:cNvPr id="7" name="图片 6"/>
          <p:cNvPicPr>
            <a:picLocks noChangeAspect="1"/>
          </p:cNvPicPr>
          <p:nvPr/>
        </p:nvPicPr>
        <p:blipFill rotWithShape="1">
          <a:blip r:embed="rId1"/>
          <a:srcRect l="-460" t="1714"/>
          <a:stretch>
            <a:fillRect/>
          </a:stretch>
        </p:blipFill>
        <p:spPr>
          <a:xfrm>
            <a:off x="450574" y="2001520"/>
            <a:ext cx="8427195" cy="4208914"/>
          </a:xfrm>
          <a:prstGeom prst="rect">
            <a:avLst/>
          </a:prstGeom>
        </p:spPr>
      </p:pic>
    </p:spTree>
  </p:cSld>
  <p:clrMapOvr>
    <a:masterClrMapping/>
  </p:clrMapOvr>
  <p:transition spd="slow">
    <p:push/>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99955" y="802424"/>
            <a:ext cx="3996607"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en-US" altLang="zh-CN" sz="3200" b="1" dirty="0">
                <a:solidFill>
                  <a:schemeClr val="accent3"/>
                </a:solidFill>
                <a:latin typeface="楷体" panose="02010609060101010101" pitchFamily="49" charset="-122"/>
                <a:ea typeface="楷体" panose="02010609060101010101" pitchFamily="49" charset="-122"/>
              </a:rPr>
              <a:t>	</a:t>
            </a:r>
            <a:r>
              <a:rPr lang="en-US" altLang="zh-CN" sz="3200" b="1" dirty="0" smtClean="0">
                <a:solidFill>
                  <a:schemeClr val="accent3"/>
                </a:solidFill>
                <a:latin typeface="楷体" panose="02010609060101010101" pitchFamily="49" charset="-122"/>
                <a:ea typeface="楷体" panose="02010609060101010101" pitchFamily="49" charset="-122"/>
              </a:rPr>
              <a:t>Python</a:t>
            </a:r>
            <a:r>
              <a:rPr kumimoji="0" lang="zh-CN" altLang="en-US" sz="3200" b="1" i="0" u="none" strike="noStrike" kern="1200" cap="none" spc="0" normalizeH="0" baseline="0" noProof="0" dirty="0" smtClean="0">
                <a:ln>
                  <a:noFill/>
                </a:ln>
                <a:solidFill>
                  <a:schemeClr val="accent3"/>
                </a:solidFill>
                <a:effectLst/>
                <a:uLnTx/>
                <a:uFillTx/>
                <a:latin typeface="楷体" panose="02010609060101010101" pitchFamily="49" charset="-122"/>
                <a:ea typeface="楷体" panose="02010609060101010101" pitchFamily="49" charset="-122"/>
                <a:cs typeface="+mn-cs"/>
              </a:rPr>
              <a:t>语言实践</a:t>
            </a:r>
            <a:endParaRPr kumimoji="0" lang="en-US" altLang="zh-CN" sz="3200" b="1" i="0" u="none" strike="noStrike" kern="1200" cap="none" spc="0" normalizeH="0" baseline="0" noProof="0" dirty="0">
              <a:ln>
                <a:noFill/>
              </a:ln>
              <a:solidFill>
                <a:schemeClr val="accent3"/>
              </a:solidFill>
              <a:effectLst/>
              <a:uLnTx/>
              <a:uFillTx/>
              <a:latin typeface="楷体" panose="02010609060101010101" pitchFamily="49" charset="-122"/>
              <a:ea typeface="楷体" panose="02010609060101010101" pitchFamily="49" charset="-122"/>
              <a:cs typeface="+mn-cs"/>
            </a:endParaRPr>
          </a:p>
        </p:txBody>
      </p:sp>
      <p:sp>
        <p:nvSpPr>
          <p:cNvPr id="3" name="文本框 2"/>
          <p:cNvSpPr txBox="1"/>
          <p:nvPr/>
        </p:nvSpPr>
        <p:spPr>
          <a:xfrm>
            <a:off x="0" y="1914427"/>
            <a:ext cx="11004885" cy="461665"/>
          </a:xfrm>
          <a:prstGeom prst="rect">
            <a:avLst/>
          </a:prstGeom>
          <a:noFill/>
        </p:spPr>
        <p:txBody>
          <a:bodyPr wrap="square" rtlCol="0">
            <a:spAutoFit/>
          </a:bodyPr>
          <a:lstStyle/>
          <a:p>
            <a:pPr marL="285750" lvl="0" indent="-285750">
              <a:buFont typeface="Wingdings" panose="05000000000000000000" pitchFamily="2" charset="2"/>
              <a:buChar char="Ø"/>
              <a:defRPr/>
            </a:pPr>
            <a:r>
              <a:rPr lang="zh-CN" altLang="en-US" sz="2400" dirty="0"/>
              <a:t>然后我们将原始数据集打乱：</a:t>
            </a:r>
            <a:endParaRPr lang="zh-CN" altLang="en-US" sz="2400" dirty="0"/>
          </a:p>
        </p:txBody>
      </p:sp>
      <p:sp>
        <p:nvSpPr>
          <p:cNvPr id="4" name="Rectangle 2"/>
          <p:cNvSpPr>
            <a:spLocks noChangeArrowheads="1"/>
          </p:cNvSpPr>
          <p:nvPr/>
        </p:nvSpPr>
        <p:spPr bwMode="auto">
          <a:xfrm>
            <a:off x="2911903" y="4203030"/>
            <a:ext cx="132848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2" name="矩形 11"/>
          <p:cNvSpPr/>
          <p:nvPr/>
        </p:nvSpPr>
        <p:spPr>
          <a:xfrm>
            <a:off x="123689" y="1300576"/>
            <a:ext cx="2040943" cy="461665"/>
          </a:xfrm>
          <a:prstGeom prst="rect">
            <a:avLst/>
          </a:prstGeom>
        </p:spPr>
        <p:txBody>
          <a:bodyPr wrap="none">
            <a:spAutoFit/>
          </a:bodyPr>
          <a:lstStyle/>
          <a:p>
            <a:r>
              <a:rPr lang="zh-CN" altLang="en-US" sz="2400" b="1" dirty="0">
                <a:solidFill>
                  <a:srgbClr val="269FD3"/>
                </a:solidFill>
                <a:latin typeface="楷体" panose="02010609060101010101" pitchFamily="49" charset="-122"/>
                <a:ea typeface="楷体" panose="02010609060101010101" pitchFamily="49" charset="-122"/>
              </a:rPr>
              <a:t>双向聚类算法</a:t>
            </a:r>
            <a:endParaRPr lang="zh-CN" altLang="en-US" sz="2400" b="1" dirty="0">
              <a:solidFill>
                <a:srgbClr val="269FD3"/>
              </a:solidFill>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1"/>
          <a:stretch>
            <a:fillRect/>
          </a:stretch>
        </p:blipFill>
        <p:spPr>
          <a:xfrm>
            <a:off x="123689" y="2796338"/>
            <a:ext cx="7563549" cy="1560580"/>
          </a:xfrm>
          <a:prstGeom prst="rect">
            <a:avLst/>
          </a:prstGeom>
        </p:spPr>
      </p:pic>
      <p:pic>
        <p:nvPicPr>
          <p:cNvPr id="6" name="图片 5"/>
          <p:cNvPicPr>
            <a:picLocks noChangeAspect="1"/>
          </p:cNvPicPr>
          <p:nvPr/>
        </p:nvPicPr>
        <p:blipFill>
          <a:blip r:embed="rId2"/>
          <a:stretch>
            <a:fillRect/>
          </a:stretch>
        </p:blipFill>
        <p:spPr>
          <a:xfrm>
            <a:off x="7728166" y="1666548"/>
            <a:ext cx="3929749" cy="4477845"/>
          </a:xfrm>
          <a:prstGeom prst="rect">
            <a:avLst/>
          </a:prstGeom>
        </p:spPr>
      </p:pic>
    </p:spTree>
  </p:cSld>
  <p:clrMapOvr>
    <a:masterClrMapping/>
  </p:clrMapOvr>
  <p:transition spd="slow">
    <p:push/>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99955" y="802424"/>
            <a:ext cx="3996607"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en-US" altLang="zh-CN" sz="3200" b="1" dirty="0">
                <a:solidFill>
                  <a:schemeClr val="accent3"/>
                </a:solidFill>
                <a:latin typeface="楷体" panose="02010609060101010101" pitchFamily="49" charset="-122"/>
                <a:ea typeface="楷体" panose="02010609060101010101" pitchFamily="49" charset="-122"/>
              </a:rPr>
              <a:t>	</a:t>
            </a:r>
            <a:r>
              <a:rPr lang="en-US" altLang="zh-CN" sz="3200" b="1" dirty="0" smtClean="0">
                <a:solidFill>
                  <a:schemeClr val="accent3"/>
                </a:solidFill>
                <a:latin typeface="楷体" panose="02010609060101010101" pitchFamily="49" charset="-122"/>
                <a:ea typeface="楷体" panose="02010609060101010101" pitchFamily="49" charset="-122"/>
              </a:rPr>
              <a:t>Python</a:t>
            </a:r>
            <a:r>
              <a:rPr kumimoji="0" lang="zh-CN" altLang="en-US" sz="3200" b="1" i="0" u="none" strike="noStrike" kern="1200" cap="none" spc="0" normalizeH="0" baseline="0" noProof="0" dirty="0" smtClean="0">
                <a:ln>
                  <a:noFill/>
                </a:ln>
                <a:solidFill>
                  <a:schemeClr val="accent3"/>
                </a:solidFill>
                <a:effectLst/>
                <a:uLnTx/>
                <a:uFillTx/>
                <a:latin typeface="楷体" panose="02010609060101010101" pitchFamily="49" charset="-122"/>
                <a:ea typeface="楷体" panose="02010609060101010101" pitchFamily="49" charset="-122"/>
                <a:cs typeface="+mn-cs"/>
              </a:rPr>
              <a:t>语言实践</a:t>
            </a:r>
            <a:endParaRPr kumimoji="0" lang="en-US" altLang="zh-CN" sz="3200" b="1" i="0" u="none" strike="noStrike" kern="1200" cap="none" spc="0" normalizeH="0" baseline="0" noProof="0" dirty="0">
              <a:ln>
                <a:noFill/>
              </a:ln>
              <a:solidFill>
                <a:schemeClr val="accent3"/>
              </a:solidFill>
              <a:effectLst/>
              <a:uLnTx/>
              <a:uFillTx/>
              <a:latin typeface="楷体" panose="02010609060101010101" pitchFamily="49" charset="-122"/>
              <a:ea typeface="楷体" panose="02010609060101010101" pitchFamily="49" charset="-122"/>
              <a:cs typeface="+mn-cs"/>
            </a:endParaRPr>
          </a:p>
        </p:txBody>
      </p:sp>
      <p:sp>
        <p:nvSpPr>
          <p:cNvPr id="3" name="文本框 2"/>
          <p:cNvSpPr txBox="1"/>
          <p:nvPr/>
        </p:nvSpPr>
        <p:spPr>
          <a:xfrm>
            <a:off x="123690" y="5067588"/>
            <a:ext cx="7829464" cy="830997"/>
          </a:xfrm>
          <a:prstGeom prst="rect">
            <a:avLst/>
          </a:prstGeom>
          <a:noFill/>
        </p:spPr>
        <p:txBody>
          <a:bodyPr wrap="square" rtlCol="0">
            <a:spAutoFit/>
          </a:bodyPr>
          <a:lstStyle/>
          <a:p>
            <a:pPr marL="285750" lvl="0" indent="-285750">
              <a:buFont typeface="Wingdings" panose="05000000000000000000" pitchFamily="2" charset="2"/>
              <a:buChar char="Ø"/>
              <a:defRPr/>
            </a:pPr>
            <a:r>
              <a:rPr lang="zh-CN" altLang="en-US" sz="2400" dirty="0"/>
              <a:t>重排后的数据集如图</a:t>
            </a:r>
            <a:r>
              <a:rPr lang="en-US" altLang="zh-CN" sz="2400" dirty="0"/>
              <a:t>1.18</a:t>
            </a:r>
            <a:r>
              <a:rPr lang="zh-CN" altLang="en-US" sz="2400" dirty="0"/>
              <a:t>所示。可以看出双向聚类算法在本例应用中表现</a:t>
            </a:r>
            <a:r>
              <a:rPr lang="zh-CN" altLang="en-US" sz="2400" dirty="0" smtClean="0"/>
              <a:t>十分出色</a:t>
            </a:r>
            <a:r>
              <a:rPr lang="zh-CN" altLang="en-US" sz="2400" dirty="0"/>
              <a:t>。</a:t>
            </a:r>
            <a:endParaRPr lang="zh-CN" altLang="en-US" sz="2400" dirty="0"/>
          </a:p>
        </p:txBody>
      </p:sp>
      <p:sp>
        <p:nvSpPr>
          <p:cNvPr id="4" name="Rectangle 2"/>
          <p:cNvSpPr>
            <a:spLocks noChangeArrowheads="1"/>
          </p:cNvSpPr>
          <p:nvPr/>
        </p:nvSpPr>
        <p:spPr bwMode="auto">
          <a:xfrm>
            <a:off x="2911903" y="4203030"/>
            <a:ext cx="132848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2" name="矩形 11"/>
          <p:cNvSpPr/>
          <p:nvPr/>
        </p:nvSpPr>
        <p:spPr>
          <a:xfrm>
            <a:off x="123689" y="1300576"/>
            <a:ext cx="2040943" cy="461665"/>
          </a:xfrm>
          <a:prstGeom prst="rect">
            <a:avLst/>
          </a:prstGeom>
        </p:spPr>
        <p:txBody>
          <a:bodyPr wrap="none">
            <a:spAutoFit/>
          </a:bodyPr>
          <a:lstStyle/>
          <a:p>
            <a:r>
              <a:rPr lang="zh-CN" altLang="en-US" sz="2400" b="1" dirty="0">
                <a:solidFill>
                  <a:srgbClr val="269FD3"/>
                </a:solidFill>
                <a:latin typeface="楷体" panose="02010609060101010101" pitchFamily="49" charset="-122"/>
                <a:ea typeface="楷体" panose="02010609060101010101" pitchFamily="49" charset="-122"/>
              </a:rPr>
              <a:t>双向聚类算法</a:t>
            </a:r>
            <a:endParaRPr lang="zh-CN" altLang="en-US" sz="2400" b="1" dirty="0">
              <a:solidFill>
                <a:srgbClr val="269FD3"/>
              </a:solidFill>
              <a:latin typeface="楷体" panose="02010609060101010101" pitchFamily="49" charset="-122"/>
              <a:ea typeface="楷体" panose="02010609060101010101" pitchFamily="49" charset="-122"/>
            </a:endParaRPr>
          </a:p>
        </p:txBody>
      </p:sp>
      <p:pic>
        <p:nvPicPr>
          <p:cNvPr id="6" name="图片 5"/>
          <p:cNvPicPr>
            <a:picLocks noChangeAspect="1"/>
          </p:cNvPicPr>
          <p:nvPr/>
        </p:nvPicPr>
        <p:blipFill>
          <a:blip r:embed="rId1"/>
          <a:stretch>
            <a:fillRect/>
          </a:stretch>
        </p:blipFill>
        <p:spPr>
          <a:xfrm>
            <a:off x="293301" y="2577128"/>
            <a:ext cx="7803059" cy="2229446"/>
          </a:xfrm>
          <a:prstGeom prst="rect">
            <a:avLst/>
          </a:prstGeom>
        </p:spPr>
      </p:pic>
      <p:pic>
        <p:nvPicPr>
          <p:cNvPr id="7" name="图片 6"/>
          <p:cNvPicPr>
            <a:picLocks noChangeAspect="1"/>
          </p:cNvPicPr>
          <p:nvPr/>
        </p:nvPicPr>
        <p:blipFill>
          <a:blip r:embed="rId2"/>
          <a:stretch>
            <a:fillRect/>
          </a:stretch>
        </p:blipFill>
        <p:spPr>
          <a:xfrm>
            <a:off x="8410751" y="2169684"/>
            <a:ext cx="3214341" cy="3858976"/>
          </a:xfrm>
          <a:prstGeom prst="rect">
            <a:avLst/>
          </a:prstGeom>
        </p:spPr>
      </p:pic>
      <p:sp>
        <p:nvSpPr>
          <p:cNvPr id="9" name="文本框 8"/>
          <p:cNvSpPr txBox="1"/>
          <p:nvPr/>
        </p:nvSpPr>
        <p:spPr>
          <a:xfrm>
            <a:off x="123689" y="1938852"/>
            <a:ext cx="11004885" cy="461665"/>
          </a:xfrm>
          <a:prstGeom prst="rect">
            <a:avLst/>
          </a:prstGeom>
          <a:noFill/>
        </p:spPr>
        <p:txBody>
          <a:bodyPr wrap="square" rtlCol="0">
            <a:spAutoFit/>
          </a:bodyPr>
          <a:lstStyle/>
          <a:p>
            <a:pPr marL="285750" lvl="0" indent="-285750">
              <a:buFont typeface="Wingdings" panose="05000000000000000000" pitchFamily="2" charset="2"/>
              <a:buChar char="Ø"/>
              <a:defRPr/>
            </a:pPr>
            <a:r>
              <a:rPr lang="zh-CN" altLang="en-US" sz="2400" dirty="0" smtClean="0"/>
              <a:t>下一步</a:t>
            </a:r>
            <a:r>
              <a:rPr lang="zh-CN" altLang="en-US" sz="2400" dirty="0"/>
              <a:t>利用双向聚类算法对打乱后的数据集</a:t>
            </a:r>
            <a:r>
              <a:rPr lang="zh-CN" altLang="en-US" sz="2400" dirty="0" smtClean="0"/>
              <a:t>重新</a:t>
            </a:r>
            <a:r>
              <a:rPr lang="zh-CN" altLang="en-US" sz="2400" dirty="0"/>
              <a:t>排列：</a:t>
            </a:r>
            <a:endParaRPr lang="zh-CN" altLang="en-US" sz="2400" dirty="0"/>
          </a:p>
        </p:txBody>
      </p:sp>
    </p:spTree>
  </p:cSld>
  <p:clrMapOvr>
    <a:masterClrMapping/>
  </p:clrMapOvr>
  <p:transition spd="slow">
    <p:push/>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smtClean="0">
                <a:solidFill>
                  <a:schemeClr val="bg1"/>
                </a:solidFill>
                <a:latin typeface="Times New Roman" panose="02020603050405020304" pitchFamily="18" charset="0"/>
                <a:cs typeface="Times New Roman" panose="02020603050405020304" pitchFamily="18" charset="0"/>
              </a:rPr>
              <a:t>10</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016001" y="3657589"/>
            <a:ext cx="9885680" cy="1887696"/>
          </a:xfrm>
          <a:prstGeom prst="rect">
            <a:avLst/>
          </a:prstGeom>
          <a:noFill/>
        </p:spPr>
        <p:txBody>
          <a:bodyPr wrap="square" rtlCol="0">
            <a:spAutoFit/>
          </a:bodyPr>
          <a:lstStyle/>
          <a:p>
            <a:pPr algn="ctr">
              <a:lnSpc>
                <a:spcPts val="7000"/>
              </a:lnSpc>
            </a:pPr>
            <a:r>
              <a:rPr lang="zh-CN" altLang="en-US" sz="8000" b="1" dirty="0" smtClean="0">
                <a:solidFill>
                  <a:schemeClr val="accent3"/>
                </a:solidFill>
                <a:latin typeface="楷体" panose="02010609060101010101" pitchFamily="49" charset="-122"/>
                <a:ea typeface="楷体" panose="02010609060101010101" pitchFamily="49" charset="-122"/>
              </a:rPr>
              <a:t>总结</a:t>
            </a:r>
            <a:endParaRPr lang="en-US" altLang="zh-CN" sz="4000" b="1" dirty="0">
              <a:solidFill>
                <a:schemeClr val="bg2">
                  <a:lumMod val="50000"/>
                </a:schemeClr>
              </a:solidFill>
              <a:cs typeface="Times New Roman" panose="02020603050405020304" pitchFamily="18" charset="0"/>
            </a:endParaRPr>
          </a:p>
          <a:p>
            <a:pPr algn="ctr">
              <a:lnSpc>
                <a:spcPts val="7000"/>
              </a:lnSpc>
            </a:pPr>
            <a:r>
              <a:rPr lang="en-US" altLang="zh-CN" sz="4000" b="1" dirty="0" smtClean="0">
                <a:solidFill>
                  <a:schemeClr val="bg2">
                    <a:lumMod val="50000"/>
                  </a:schemeClr>
                </a:solidFill>
                <a:cs typeface="Times New Roman" panose="02020603050405020304" pitchFamily="18" charset="0"/>
              </a:rPr>
              <a:t>Summary</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581063" y="902771"/>
            <a:ext cx="1008609" cy="584775"/>
          </a:xfrm>
          <a:prstGeom prst="rect">
            <a:avLst/>
          </a:prstGeom>
        </p:spPr>
        <p:txBody>
          <a:bodyPr wrap="none">
            <a:spAutoFit/>
          </a:bodyPr>
          <a:lstStyle/>
          <a:p>
            <a:pPr algn="ctr"/>
            <a:r>
              <a:rPr lang="zh-CN" altLang="en-US" sz="3200" b="1" dirty="0">
                <a:solidFill>
                  <a:schemeClr val="accent3"/>
                </a:solidFill>
                <a:latin typeface="楷体" panose="02010609060101010101" pitchFamily="49" charset="-122"/>
                <a:ea typeface="楷体" panose="02010609060101010101" pitchFamily="49" charset="-122"/>
              </a:rPr>
              <a:t>总结</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3" name="文本框 2"/>
          <p:cNvSpPr txBox="1"/>
          <p:nvPr/>
        </p:nvSpPr>
        <p:spPr>
          <a:xfrm>
            <a:off x="1" y="1680061"/>
            <a:ext cx="11929240" cy="4493538"/>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600" dirty="0">
                <a:latin typeface="楷体" panose="02010609060101010101" pitchFamily="49" charset="-122"/>
                <a:ea typeface="楷体" panose="02010609060101010101" pitchFamily="49" charset="-122"/>
              </a:rPr>
              <a:t>本章介绍了多种常用的聚类算法。</a:t>
            </a:r>
            <a:r>
              <a:rPr lang="en-US" altLang="zh-CN" sz="2600" dirty="0" smtClean="0">
                <a:latin typeface="楷体" panose="02010609060101010101" pitchFamily="49" charset="-122"/>
                <a:ea typeface="楷体" panose="02010609060101010101" pitchFamily="49" charset="-122"/>
              </a:rPr>
              <a:t>K</a:t>
            </a:r>
            <a:r>
              <a:rPr lang="zh-CN" altLang="en-US" sz="2600" dirty="0" smtClean="0">
                <a:latin typeface="楷体" panose="02010609060101010101" pitchFamily="49" charset="-122"/>
                <a:ea typeface="楷体" panose="02010609060101010101" pitchFamily="49" charset="-122"/>
              </a:rPr>
              <a:t>均值</a:t>
            </a:r>
            <a:r>
              <a:rPr lang="zh-CN" altLang="en-US" sz="2600" dirty="0">
                <a:latin typeface="楷体" panose="02010609060101010101" pitchFamily="49" charset="-122"/>
                <a:ea typeface="楷体" panose="02010609060101010101" pitchFamily="49" charset="-122"/>
              </a:rPr>
              <a:t>聚类算法采用距离最近原则将</a:t>
            </a:r>
            <a:r>
              <a:rPr lang="zh-CN" altLang="en-US" sz="2600" dirty="0" smtClean="0">
                <a:latin typeface="楷体" panose="02010609060101010101" pitchFamily="49" charset="-122"/>
                <a:ea typeface="楷体" panose="02010609060101010101" pitchFamily="49" charset="-122"/>
              </a:rPr>
              <a:t>样本集划分</a:t>
            </a:r>
            <a:r>
              <a:rPr lang="zh-CN" altLang="en-US" sz="2600" dirty="0">
                <a:latin typeface="楷体" panose="02010609060101010101" pitchFamily="49" charset="-122"/>
                <a:ea typeface="楷体" panose="02010609060101010101" pitchFamily="49" charset="-122"/>
              </a:rPr>
              <a:t>到不同簇中，并计算每个簇中样本的均值作为簇中心，</a:t>
            </a:r>
            <a:r>
              <a:rPr lang="zh-CN" altLang="en-US" sz="2600" dirty="0" smtClean="0">
                <a:latin typeface="楷体" panose="02010609060101010101" pitchFamily="49" charset="-122"/>
                <a:ea typeface="楷体" panose="02010609060101010101" pitchFamily="49" charset="-122"/>
              </a:rPr>
              <a:t>基于</a:t>
            </a:r>
            <a:r>
              <a:rPr lang="en-US" altLang="zh-CN" sz="2600" dirty="0" smtClean="0">
                <a:latin typeface="楷体" panose="02010609060101010101" pitchFamily="49" charset="-122"/>
                <a:ea typeface="楷体" panose="02010609060101010101" pitchFamily="49" charset="-122"/>
              </a:rPr>
              <a:t>K</a:t>
            </a:r>
            <a:r>
              <a:rPr lang="zh-CN" altLang="en-US" sz="2600" dirty="0" smtClean="0">
                <a:latin typeface="楷体" panose="02010609060101010101" pitchFamily="49" charset="-122"/>
                <a:ea typeface="楷体" panose="02010609060101010101" pitchFamily="49" charset="-122"/>
              </a:rPr>
              <a:t>均值</a:t>
            </a:r>
            <a:r>
              <a:rPr lang="zh-CN" altLang="en-US" sz="2600" dirty="0">
                <a:latin typeface="楷体" panose="02010609060101010101" pitchFamily="49" charset="-122"/>
                <a:ea typeface="楷体" panose="02010609060101010101" pitchFamily="49" charset="-122"/>
              </a:rPr>
              <a:t>的思想，</a:t>
            </a:r>
            <a:r>
              <a:rPr lang="zh-CN" altLang="en-US" sz="2600" dirty="0" smtClean="0">
                <a:latin typeface="楷体" panose="02010609060101010101" pitchFamily="49" charset="-122"/>
                <a:ea typeface="楷体" panose="02010609060101010101" pitchFamily="49" charset="-122"/>
              </a:rPr>
              <a:t>发展</a:t>
            </a:r>
            <a:r>
              <a:rPr lang="zh-CN" altLang="en-US" sz="2600" dirty="0">
                <a:latin typeface="楷体" panose="02010609060101010101" pitchFamily="49" charset="-122"/>
                <a:ea typeface="楷体" panose="02010609060101010101" pitchFamily="49" charset="-122"/>
              </a:rPr>
              <a:t>了较多变种算法，</a:t>
            </a:r>
            <a:r>
              <a:rPr lang="zh-CN" altLang="en-US" sz="2600" dirty="0" smtClean="0">
                <a:latin typeface="楷体" panose="02010609060101010101" pitchFamily="49" charset="-122"/>
                <a:ea typeface="楷体" panose="02010609060101010101" pitchFamily="49" charset="-122"/>
              </a:rPr>
              <a:t>例如</a:t>
            </a:r>
            <a:r>
              <a:rPr lang="en-US" altLang="zh-CN" sz="2600" dirty="0" smtClean="0">
                <a:latin typeface="楷体" panose="02010609060101010101" pitchFamily="49" charset="-122"/>
                <a:ea typeface="楷体" panose="02010609060101010101" pitchFamily="49" charset="-122"/>
              </a:rPr>
              <a:t>:</a:t>
            </a:r>
            <a:r>
              <a:rPr lang="zh-CN" altLang="en-US" sz="2600" dirty="0" smtClean="0">
                <a:latin typeface="楷体" panose="02010609060101010101" pitchFamily="49" charset="-122"/>
                <a:ea typeface="楷体" panose="02010609060101010101" pitchFamily="49" charset="-122"/>
              </a:rPr>
              <a:t>处理</a:t>
            </a:r>
            <a:r>
              <a:rPr lang="zh-CN" altLang="en-US" sz="2600" dirty="0">
                <a:latin typeface="楷体" panose="02010609060101010101" pitchFamily="49" charset="-122"/>
                <a:ea typeface="楷体" panose="02010609060101010101" pitchFamily="49" charset="-122"/>
              </a:rPr>
              <a:t>分类属性</a:t>
            </a:r>
            <a:r>
              <a:rPr lang="zh-CN" altLang="en-US" sz="2600" dirty="0" smtClean="0">
                <a:latin typeface="楷体" panose="02010609060101010101" pitchFamily="49" charset="-122"/>
                <a:ea typeface="楷体" panose="02010609060101010101" pitchFamily="49" charset="-122"/>
              </a:rPr>
              <a:t>的</a:t>
            </a:r>
            <a:r>
              <a:rPr lang="en-US" altLang="zh-CN" sz="2600" dirty="0" smtClean="0">
                <a:latin typeface="楷体" panose="02010609060101010101" pitchFamily="49" charset="-122"/>
                <a:ea typeface="楷体" panose="02010609060101010101" pitchFamily="49" charset="-122"/>
              </a:rPr>
              <a:t>K-modes</a:t>
            </a:r>
            <a:r>
              <a:rPr lang="zh-CN" altLang="en-US" sz="2600" dirty="0" smtClean="0">
                <a:latin typeface="楷体" panose="02010609060101010101" pitchFamily="49" charset="-122"/>
                <a:ea typeface="楷体" panose="02010609060101010101" pitchFamily="49" charset="-122"/>
              </a:rPr>
              <a:t>算法、</a:t>
            </a:r>
            <a:r>
              <a:rPr lang="zh-CN" altLang="en-US" sz="2600" dirty="0">
                <a:latin typeface="楷体" panose="02010609060101010101" pitchFamily="49" charset="-122"/>
                <a:ea typeface="楷体" panose="02010609060101010101" pitchFamily="49" charset="-122"/>
              </a:rPr>
              <a:t>可加快</a:t>
            </a:r>
            <a:r>
              <a:rPr lang="zh-CN" altLang="en-US" sz="2600" dirty="0" smtClean="0">
                <a:latin typeface="楷体" panose="02010609060101010101" pitchFamily="49" charset="-122"/>
                <a:ea typeface="楷体" panose="02010609060101010101" pitchFamily="49" charset="-122"/>
              </a:rPr>
              <a:t>迭代过程</a:t>
            </a:r>
            <a:r>
              <a:rPr lang="zh-CN" altLang="en-US" sz="2600" dirty="0" smtClean="0">
                <a:latin typeface="楷体" panose="02010609060101010101" pitchFamily="49" charset="-122"/>
                <a:ea typeface="楷体" panose="02010609060101010101" pitchFamily="49" charset="-122"/>
              </a:rPr>
              <a:t>的</a:t>
            </a:r>
            <a:r>
              <a:rPr lang="en-US" altLang="zh-CN" sz="2600" dirty="0" smtClean="0">
                <a:latin typeface="楷体" panose="02010609060101010101" pitchFamily="49" charset="-122"/>
                <a:ea typeface="楷体" panose="02010609060101010101" pitchFamily="49" charset="-122"/>
              </a:rPr>
              <a:t>X-Means</a:t>
            </a:r>
            <a:r>
              <a:rPr lang="zh-CN" altLang="en-US" sz="2600" dirty="0" smtClean="0">
                <a:latin typeface="楷体" panose="02010609060101010101" pitchFamily="49" charset="-122"/>
                <a:ea typeface="楷体" panose="02010609060101010101" pitchFamily="49" charset="-122"/>
              </a:rPr>
              <a:t>算法等</a:t>
            </a:r>
            <a:r>
              <a:rPr lang="zh-CN" altLang="en-US" sz="2600" dirty="0">
                <a:latin typeface="楷体" panose="02010609060101010101" pitchFamily="49" charset="-122"/>
                <a:ea typeface="楷体" panose="02010609060101010101" pitchFamily="49" charset="-122"/>
              </a:rPr>
              <a:t>。</a:t>
            </a:r>
            <a:endParaRPr lang="zh-CN" altLang="en-US" sz="2600"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lang="zh-CN" altLang="en-US" sz="2600" dirty="0">
                <a:latin typeface="楷体" panose="02010609060101010101" pitchFamily="49" charset="-122"/>
                <a:ea typeface="楷体" panose="02010609060101010101" pitchFamily="49" charset="-122"/>
              </a:rPr>
              <a:t>相比</a:t>
            </a:r>
            <a:r>
              <a:rPr lang="zh-CN" altLang="en-US" sz="2600" dirty="0" smtClean="0">
                <a:latin typeface="楷体" panose="02010609060101010101" pitchFamily="49" charset="-122"/>
                <a:ea typeface="楷体" panose="02010609060101010101" pitchFamily="49" charset="-122"/>
              </a:rPr>
              <a:t>于</a:t>
            </a:r>
            <a:r>
              <a:rPr lang="en-US" altLang="zh-CN" sz="2600" dirty="0" smtClean="0">
                <a:latin typeface="楷体" panose="02010609060101010101" pitchFamily="49" charset="-122"/>
                <a:ea typeface="楷体" panose="02010609060101010101" pitchFamily="49" charset="-122"/>
              </a:rPr>
              <a:t>K</a:t>
            </a:r>
            <a:r>
              <a:rPr lang="zh-CN" altLang="en-US" sz="2600" dirty="0" smtClean="0">
                <a:latin typeface="楷体" panose="02010609060101010101" pitchFamily="49" charset="-122"/>
                <a:ea typeface="楷体" panose="02010609060101010101" pitchFamily="49" charset="-122"/>
              </a:rPr>
              <a:t>均值</a:t>
            </a:r>
            <a:r>
              <a:rPr lang="zh-CN" altLang="en-US" sz="2600" dirty="0">
                <a:latin typeface="楷体" panose="02010609060101010101" pitchFamily="49" charset="-122"/>
                <a:ea typeface="楷体" panose="02010609060101010101" pitchFamily="49" charset="-122"/>
              </a:rPr>
              <a:t>聚类非黑即白的硬聚类过程，</a:t>
            </a:r>
            <a:r>
              <a:rPr lang="en-US" altLang="zh-CN" sz="2600" dirty="0" smtClean="0">
                <a:latin typeface="楷体" panose="02010609060101010101" pitchFamily="49" charset="-122"/>
                <a:ea typeface="楷体" panose="02010609060101010101" pitchFamily="49" charset="-122"/>
              </a:rPr>
              <a:t>FCM</a:t>
            </a:r>
            <a:r>
              <a:rPr lang="zh-CN" altLang="en-US" sz="2600" dirty="0" smtClean="0">
                <a:latin typeface="楷体" panose="02010609060101010101" pitchFamily="49" charset="-122"/>
                <a:ea typeface="楷体" panose="02010609060101010101" pitchFamily="49" charset="-122"/>
              </a:rPr>
              <a:t>和</a:t>
            </a:r>
            <a:r>
              <a:rPr lang="zh-CN" altLang="en-US" sz="2600" dirty="0">
                <a:latin typeface="楷体" panose="02010609060101010101" pitchFamily="49" charset="-122"/>
                <a:ea typeface="楷体" panose="02010609060101010101" pitchFamily="49" charset="-122"/>
              </a:rPr>
              <a:t>高斯混合聚类算法采用</a:t>
            </a:r>
            <a:r>
              <a:rPr lang="zh-CN" altLang="en-US" sz="2600" dirty="0" smtClean="0">
                <a:latin typeface="楷体" panose="02010609060101010101" pitchFamily="49" charset="-122"/>
                <a:ea typeface="楷体" panose="02010609060101010101" pitchFamily="49" charset="-122"/>
              </a:rPr>
              <a:t>软聚类</a:t>
            </a:r>
            <a:r>
              <a:rPr lang="zh-CN" altLang="en-US" sz="2600" dirty="0">
                <a:latin typeface="楷体" panose="02010609060101010101" pitchFamily="49" charset="-122"/>
                <a:ea typeface="楷体" panose="02010609060101010101" pitchFamily="49" charset="-122"/>
              </a:rPr>
              <a:t>的思想，通过计算样本属于某一簇划分的可能性，并且根据可能性大小进行</a:t>
            </a:r>
            <a:r>
              <a:rPr lang="zh-CN" altLang="en-US" sz="2600" dirty="0" smtClean="0">
                <a:latin typeface="楷体" panose="02010609060101010101" pitchFamily="49" charset="-122"/>
                <a:ea typeface="楷体" panose="02010609060101010101" pitchFamily="49" charset="-122"/>
              </a:rPr>
              <a:t>簇划分</a:t>
            </a:r>
            <a:r>
              <a:rPr lang="zh-CN" altLang="en-US" sz="2600" dirty="0">
                <a:latin typeface="楷体" panose="02010609060101010101" pitchFamily="49" charset="-122"/>
                <a:ea typeface="楷体" panose="02010609060101010101" pitchFamily="49" charset="-122"/>
              </a:rPr>
              <a:t>。这类聚类算法在一些场景中得到较好的聚类效果，被广泛应用于实际问题。</a:t>
            </a:r>
            <a:endParaRPr lang="zh-CN" altLang="en-US" sz="2600"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lang="zh-CN" altLang="en-US" sz="2600" dirty="0">
                <a:latin typeface="楷体" panose="02010609060101010101" pitchFamily="49" charset="-122"/>
                <a:ea typeface="楷体" panose="02010609060101010101" pitchFamily="49" charset="-122"/>
              </a:rPr>
              <a:t>层次聚类算法通过对簇进行分裂或者合并，达到聚类的目标，本章主要介绍</a:t>
            </a:r>
            <a:r>
              <a:rPr lang="zh-CN" altLang="en-US" sz="2600" dirty="0" smtClean="0">
                <a:latin typeface="楷体" panose="02010609060101010101" pitchFamily="49" charset="-122"/>
                <a:ea typeface="楷体" panose="02010609060101010101" pitchFamily="49" charset="-122"/>
              </a:rPr>
              <a:t>了聚合</a:t>
            </a:r>
            <a:r>
              <a:rPr lang="zh-CN" altLang="en-US" sz="2600" dirty="0">
                <a:latin typeface="楷体" panose="02010609060101010101" pitchFamily="49" charset="-122"/>
                <a:ea typeface="楷体" panose="02010609060101010101" pitchFamily="49" charset="-122"/>
              </a:rPr>
              <a:t>聚类的算法流程，分裂聚类与之相反，算法是由一个簇生成多个簇的过程。</a:t>
            </a:r>
            <a:r>
              <a:rPr lang="zh-CN" altLang="en-US" sz="2600" dirty="0" smtClean="0">
                <a:latin typeface="楷体" panose="02010609060101010101" pitchFamily="49" charset="-122"/>
                <a:ea typeface="楷体" panose="02010609060101010101" pitchFamily="49" charset="-122"/>
              </a:rPr>
              <a:t>相关</a:t>
            </a:r>
            <a:r>
              <a:rPr lang="zh-CN" altLang="en-US" sz="2600" dirty="0">
                <a:latin typeface="楷体" panose="02010609060101010101" pitchFamily="49" charset="-122"/>
                <a:ea typeface="楷体" panose="02010609060101010101" pitchFamily="49" charset="-122"/>
              </a:rPr>
              <a:t>改进算法有：</a:t>
            </a:r>
            <a:r>
              <a:rPr lang="en-US" altLang="zh-CN" sz="2600" dirty="0" smtClean="0">
                <a:latin typeface="楷体" panose="02010609060101010101" pitchFamily="49" charset="-122"/>
                <a:ea typeface="楷体" panose="02010609060101010101" pitchFamily="49" charset="-122"/>
              </a:rPr>
              <a:t>BIRCH</a:t>
            </a:r>
            <a:r>
              <a:rPr lang="zh-CN" altLang="en-US" sz="2600" dirty="0" smtClean="0">
                <a:latin typeface="楷体" panose="02010609060101010101" pitchFamily="49" charset="-122"/>
                <a:ea typeface="楷体" panose="02010609060101010101" pitchFamily="49" charset="-122"/>
              </a:rPr>
              <a:t>等</a:t>
            </a:r>
            <a:r>
              <a:rPr lang="zh-CN" altLang="en-US" sz="2600" dirty="0" smtClean="0">
                <a:latin typeface="楷体" panose="02010609060101010101" pitchFamily="49" charset="-122"/>
                <a:ea typeface="楷体" panose="02010609060101010101" pitchFamily="49" charset="-122"/>
              </a:rPr>
              <a:t>。</a:t>
            </a:r>
            <a:endParaRPr lang="zh-CN" altLang="en-US" sz="2600" dirty="0">
              <a:latin typeface="楷体" panose="02010609060101010101" pitchFamily="49" charset="-122"/>
              <a:ea typeface="楷体" panose="02010609060101010101" pitchFamily="49" charset="-122"/>
            </a:endParaRPr>
          </a:p>
        </p:txBody>
      </p:sp>
      <p:sp>
        <p:nvSpPr>
          <p:cNvPr id="4" name="Rectangle 2"/>
          <p:cNvSpPr>
            <a:spLocks noChangeArrowheads="1"/>
          </p:cNvSpPr>
          <p:nvPr/>
        </p:nvSpPr>
        <p:spPr bwMode="auto">
          <a:xfrm>
            <a:off x="3109845" y="5309935"/>
            <a:ext cx="1524485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6" name="Rectangle 4"/>
          <p:cNvSpPr>
            <a:spLocks noChangeArrowheads="1"/>
          </p:cNvSpPr>
          <p:nvPr/>
        </p:nvSpPr>
        <p:spPr bwMode="auto">
          <a:xfrm>
            <a:off x="3109844" y="5840556"/>
            <a:ext cx="1552700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Tree>
  </p:cSld>
  <p:clrMapOvr>
    <a:masterClrMapping/>
  </p:clrMapOvr>
  <p:transition spd="slow">
    <p:push/>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517268" y="829471"/>
            <a:ext cx="1008609" cy="584775"/>
          </a:xfrm>
          <a:prstGeom prst="rect">
            <a:avLst/>
          </a:prstGeom>
        </p:spPr>
        <p:txBody>
          <a:bodyPr wrap="none">
            <a:spAutoFit/>
          </a:bodyPr>
          <a:lstStyle/>
          <a:p>
            <a:r>
              <a:rPr lang="zh-CN" altLang="en-US" sz="3200" b="1" dirty="0" smtClean="0">
                <a:solidFill>
                  <a:schemeClr val="accent3"/>
                </a:solidFill>
                <a:latin typeface="楷体" panose="02010609060101010101" pitchFamily="49" charset="-122"/>
                <a:ea typeface="楷体" panose="02010609060101010101" pitchFamily="49" charset="-122"/>
              </a:rPr>
              <a:t>总结</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3" name="文本框 2"/>
          <p:cNvSpPr txBox="1"/>
          <p:nvPr/>
        </p:nvSpPr>
        <p:spPr>
          <a:xfrm>
            <a:off x="363487" y="2253208"/>
            <a:ext cx="11109531" cy="2492990"/>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600" dirty="0" smtClean="0">
                <a:latin typeface="楷体" panose="02010609060101010101" pitchFamily="49" charset="-122"/>
                <a:ea typeface="楷体" panose="02010609060101010101" pitchFamily="49" charset="-122"/>
              </a:rPr>
              <a:t>DBSCAN </a:t>
            </a:r>
            <a:r>
              <a:rPr lang="zh-CN" altLang="en-US" sz="2600" dirty="0">
                <a:latin typeface="楷体" panose="02010609060101010101" pitchFamily="49" charset="-122"/>
                <a:ea typeface="楷体" panose="02010609060101010101" pitchFamily="49" charset="-122"/>
              </a:rPr>
              <a:t>算法从样本集分布紧密程度的角度出发进行簇划分，分布越紧密越</a:t>
            </a:r>
            <a:r>
              <a:rPr lang="zh-CN" altLang="en-US" sz="2600" dirty="0" smtClean="0">
                <a:latin typeface="楷体" panose="02010609060101010101" pitchFamily="49" charset="-122"/>
                <a:ea typeface="楷体" panose="02010609060101010101" pitchFamily="49" charset="-122"/>
              </a:rPr>
              <a:t>有可能</a:t>
            </a:r>
            <a:r>
              <a:rPr lang="zh-CN" altLang="en-US" sz="2600" dirty="0">
                <a:latin typeface="楷体" panose="02010609060101010101" pitchFamily="49" charset="-122"/>
                <a:ea typeface="楷体" panose="02010609060101010101" pitchFamily="49" charset="-122"/>
              </a:rPr>
              <a:t>被划入同一簇。此方法可应用于非凸样本的聚类分析。更多基于密度的聚类</a:t>
            </a:r>
            <a:r>
              <a:rPr lang="zh-CN" altLang="en-US" sz="2600" dirty="0" smtClean="0">
                <a:latin typeface="楷体" panose="02010609060101010101" pitchFamily="49" charset="-122"/>
                <a:ea typeface="楷体" panose="02010609060101010101" pitchFamily="49" charset="-122"/>
              </a:rPr>
              <a:t>可参考</a:t>
            </a:r>
            <a:r>
              <a:rPr lang="zh-CN" altLang="en-US" sz="2600" dirty="0">
                <a:latin typeface="楷体" panose="02010609060101010101" pitchFamily="49" charset="-122"/>
                <a:ea typeface="楷体" panose="02010609060101010101" pitchFamily="49" charset="-122"/>
              </a:rPr>
              <a:t>：</a:t>
            </a:r>
            <a:r>
              <a:rPr lang="en-US" altLang="zh-CN" sz="2600" dirty="0" smtClean="0">
                <a:latin typeface="楷体" panose="02010609060101010101" pitchFamily="49" charset="-122"/>
                <a:ea typeface="楷体" panose="02010609060101010101" pitchFamily="49" charset="-122"/>
              </a:rPr>
              <a:t>ST-DBSCAN</a:t>
            </a:r>
            <a:r>
              <a:rPr lang="zh-CN" altLang="en-US" sz="2600" dirty="0" smtClean="0">
                <a:latin typeface="楷体" panose="02010609060101010101" pitchFamily="49" charset="-122"/>
                <a:ea typeface="楷体" panose="02010609060101010101" pitchFamily="49" charset="-122"/>
              </a:rPr>
              <a:t>、</a:t>
            </a:r>
            <a:r>
              <a:rPr lang="en-US" altLang="zh-CN" sz="2600" dirty="0" smtClean="0">
                <a:latin typeface="楷体" panose="02010609060101010101" pitchFamily="49" charset="-122"/>
                <a:ea typeface="楷体" panose="02010609060101010101" pitchFamily="49" charset="-122"/>
              </a:rPr>
              <a:t>OPTICS</a:t>
            </a:r>
            <a:r>
              <a:rPr lang="zh-CN" altLang="en-US" sz="2600" dirty="0" smtClean="0">
                <a:latin typeface="楷体" panose="02010609060101010101" pitchFamily="49" charset="-122"/>
                <a:ea typeface="楷体" panose="02010609060101010101" pitchFamily="49" charset="-122"/>
              </a:rPr>
              <a:t>。</a:t>
            </a:r>
            <a:endParaRPr lang="zh-CN" altLang="en-US" sz="2600"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lang="zh-CN" altLang="en-US" sz="2600" dirty="0">
                <a:latin typeface="楷体" panose="02010609060101010101" pitchFamily="49" charset="-122"/>
                <a:ea typeface="楷体" panose="02010609060101010101" pitchFamily="49" charset="-122"/>
              </a:rPr>
              <a:t>可处理混合型数据的聚类方法，除本章介绍的 </a:t>
            </a:r>
            <a:r>
              <a:rPr lang="en-US" altLang="zh-CN" sz="2600" dirty="0">
                <a:latin typeface="楷体" panose="02010609060101010101" pitchFamily="49" charset="-122"/>
                <a:ea typeface="楷体" panose="02010609060101010101" pitchFamily="49" charset="-122"/>
              </a:rPr>
              <a:t>K-prototypes </a:t>
            </a:r>
            <a:r>
              <a:rPr lang="zh-CN" altLang="en-US" sz="2600" dirty="0">
                <a:latin typeface="楷体" panose="02010609060101010101" pitchFamily="49" charset="-122"/>
                <a:ea typeface="楷体" panose="02010609060101010101" pitchFamily="49" charset="-122"/>
              </a:rPr>
              <a:t>之外，其他方法</a:t>
            </a:r>
            <a:r>
              <a:rPr lang="zh-CN" altLang="en-US" sz="2600" dirty="0" smtClean="0">
                <a:latin typeface="楷体" panose="02010609060101010101" pitchFamily="49" charset="-122"/>
                <a:ea typeface="楷体" panose="02010609060101010101" pitchFamily="49" charset="-122"/>
              </a:rPr>
              <a:t>可参考</a:t>
            </a:r>
            <a:r>
              <a:rPr lang="zh-CN" altLang="en-US" sz="2600" dirty="0">
                <a:latin typeface="楷体" panose="02010609060101010101" pitchFamily="49" charset="-122"/>
                <a:ea typeface="楷体" panose="02010609060101010101" pitchFamily="49" charset="-122"/>
              </a:rPr>
              <a:t>：</a:t>
            </a:r>
            <a:r>
              <a:rPr lang="en-US" altLang="zh-CN" sz="2600" dirty="0" err="1" smtClean="0">
                <a:latin typeface="楷体" panose="02010609060101010101" pitchFamily="49" charset="-122"/>
                <a:ea typeface="楷体" panose="02010609060101010101" pitchFamily="49" charset="-122"/>
              </a:rPr>
              <a:t>ClustMD</a:t>
            </a:r>
            <a:r>
              <a:rPr lang="zh-CN" altLang="en-US" sz="2600" dirty="0" smtClean="0">
                <a:latin typeface="楷体" panose="02010609060101010101" pitchFamily="49" charset="-122"/>
                <a:ea typeface="楷体" panose="02010609060101010101" pitchFamily="49" charset="-122"/>
              </a:rPr>
              <a:t>、</a:t>
            </a:r>
            <a:r>
              <a:rPr lang="en-US" altLang="zh-CN" sz="2600" dirty="0" smtClean="0">
                <a:latin typeface="楷体" panose="02010609060101010101" pitchFamily="49" charset="-122"/>
                <a:ea typeface="楷体" panose="02010609060101010101" pitchFamily="49" charset="-122"/>
              </a:rPr>
              <a:t>KAMILA</a:t>
            </a:r>
            <a:r>
              <a:rPr lang="zh-CN" altLang="en-US" sz="2600" dirty="0" smtClean="0">
                <a:latin typeface="楷体" panose="02010609060101010101" pitchFamily="49" charset="-122"/>
                <a:ea typeface="楷体" panose="02010609060101010101" pitchFamily="49" charset="-122"/>
              </a:rPr>
              <a:t>等</a:t>
            </a:r>
            <a:r>
              <a:rPr lang="zh-CN" altLang="en-US" sz="2600" dirty="0">
                <a:latin typeface="楷体" panose="02010609060101010101" pitchFamily="49" charset="-122"/>
                <a:ea typeface="楷体" panose="02010609060101010101" pitchFamily="49" charset="-122"/>
              </a:rPr>
              <a:t>；更多双向聚类方法可参考：谱双向</a:t>
            </a:r>
            <a:r>
              <a:rPr lang="zh-CN" altLang="en-US" sz="2600" dirty="0" smtClean="0">
                <a:latin typeface="楷体" panose="02010609060101010101" pitchFamily="49" charset="-122"/>
                <a:ea typeface="楷体" panose="02010609060101010101" pitchFamily="49" charset="-122"/>
              </a:rPr>
              <a:t>聚类、</a:t>
            </a:r>
            <a:r>
              <a:rPr lang="zh-CN" altLang="en-US" sz="2600" dirty="0" smtClean="0">
                <a:latin typeface="楷体" panose="02010609060101010101" pitchFamily="49" charset="-122"/>
                <a:ea typeface="楷体" panose="02010609060101010101" pitchFamily="49" charset="-122"/>
              </a:rPr>
              <a:t>信息</a:t>
            </a:r>
            <a:r>
              <a:rPr lang="zh-CN" altLang="en-US" sz="2600" dirty="0">
                <a:latin typeface="楷体" panose="02010609060101010101" pitchFamily="49" charset="-122"/>
                <a:ea typeface="楷体" panose="02010609060101010101" pitchFamily="49" charset="-122"/>
              </a:rPr>
              <a:t>双向</a:t>
            </a:r>
            <a:r>
              <a:rPr lang="zh-CN" altLang="en-US" sz="2600" dirty="0" smtClean="0">
                <a:latin typeface="楷体" panose="02010609060101010101" pitchFamily="49" charset="-122"/>
                <a:ea typeface="楷体" panose="02010609060101010101" pitchFamily="49" charset="-122"/>
              </a:rPr>
              <a:t>聚类、</a:t>
            </a:r>
            <a:r>
              <a:rPr lang="zh-CN" altLang="en-US" sz="2600" dirty="0">
                <a:latin typeface="楷体" panose="02010609060101010101" pitchFamily="49" charset="-122"/>
                <a:ea typeface="楷体" panose="02010609060101010101" pitchFamily="49" charset="-122"/>
              </a:rPr>
              <a:t>凸双向</a:t>
            </a:r>
            <a:r>
              <a:rPr lang="zh-CN" altLang="en-US" sz="2600" dirty="0" smtClean="0">
                <a:latin typeface="楷体" panose="02010609060101010101" pitchFamily="49" charset="-122"/>
                <a:ea typeface="楷体" panose="02010609060101010101" pitchFamily="49" charset="-122"/>
              </a:rPr>
              <a:t>聚类等</a:t>
            </a:r>
            <a:r>
              <a:rPr lang="zh-CN" altLang="en-US" sz="2600" dirty="0">
                <a:latin typeface="楷体" panose="02010609060101010101" pitchFamily="49" charset="-122"/>
                <a:ea typeface="楷体" panose="02010609060101010101" pitchFamily="49" charset="-122"/>
              </a:rPr>
              <a:t>。</a:t>
            </a:r>
            <a:endParaRPr lang="en-US" altLang="zh-CN" sz="2600" dirty="0">
              <a:latin typeface="楷体" panose="02010609060101010101" pitchFamily="49" charset="-122"/>
              <a:ea typeface="楷体" panose="02010609060101010101" pitchFamily="49" charset="-122"/>
            </a:endParaRPr>
          </a:p>
        </p:txBody>
      </p:sp>
      <p:sp>
        <p:nvSpPr>
          <p:cNvPr id="4" name="Rectangle 2"/>
          <p:cNvSpPr>
            <a:spLocks noChangeArrowheads="1"/>
          </p:cNvSpPr>
          <p:nvPr/>
        </p:nvSpPr>
        <p:spPr bwMode="auto">
          <a:xfrm>
            <a:off x="3109845" y="5309935"/>
            <a:ext cx="1524485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Tree>
  </p:cSld>
  <p:clrMapOvr>
    <a:masterClrMapping/>
  </p:clrMapOvr>
  <p:transition spd="slow">
    <p:push/>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098" y="1299618"/>
            <a:ext cx="3950789" cy="3950789"/>
          </a:xfrm>
          <a:prstGeom prst="rect">
            <a:avLst/>
          </a:prstGeom>
        </p:spPr>
      </p:pic>
      <p:grpSp>
        <p:nvGrpSpPr>
          <p:cNvPr id="59395" name="组合 4"/>
          <p:cNvGrpSpPr/>
          <p:nvPr/>
        </p:nvGrpSpPr>
        <p:grpSpPr bwMode="auto">
          <a:xfrm>
            <a:off x="0" y="333375"/>
            <a:ext cx="1489075" cy="419100"/>
            <a:chOff x="0" y="0"/>
            <a:chExt cx="1489439" cy="419100"/>
          </a:xfrm>
        </p:grpSpPr>
        <p:sp>
          <p:nvSpPr>
            <p:cNvPr id="59408" name="矩形 5"/>
            <p:cNvSpPr>
              <a:spLocks noChangeArrowheads="1"/>
            </p:cNvSpPr>
            <p:nvPr/>
          </p:nvSpPr>
          <p:spPr bwMode="auto">
            <a:xfrm>
              <a:off x="0" y="0"/>
              <a:ext cx="126084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9" name="矩形 6"/>
            <p:cNvSpPr>
              <a:spLocks noChangeArrowheads="1"/>
            </p:cNvSpPr>
            <p:nvPr/>
          </p:nvSpPr>
          <p:spPr bwMode="auto">
            <a:xfrm>
              <a:off x="1317989" y="0"/>
              <a:ext cx="66675"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10" name="矩形 7"/>
            <p:cNvSpPr>
              <a:spLocks noChangeArrowheads="1"/>
            </p:cNvSpPr>
            <p:nvPr/>
          </p:nvSpPr>
          <p:spPr bwMode="auto">
            <a:xfrm>
              <a:off x="1441813" y="219075"/>
              <a:ext cx="47626" cy="2000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9396" name="矩形 8"/>
          <p:cNvSpPr/>
          <p:nvPr/>
        </p:nvSpPr>
        <p:spPr bwMode="auto">
          <a:xfrm>
            <a:off x="4686300" y="2287588"/>
            <a:ext cx="7105650" cy="1819275"/>
          </a:xfrm>
          <a:custGeom>
            <a:avLst/>
            <a:gdLst>
              <a:gd name="T0" fmla="*/ 0 w 6696075"/>
              <a:gd name="T1" fmla="*/ 0 h 1819275"/>
              <a:gd name="T2" fmla="*/ 9010271 w 6696075"/>
              <a:gd name="T3" fmla="*/ 19050 h 1819275"/>
              <a:gd name="T4" fmla="*/ 9010271 w 6696075"/>
              <a:gd name="T5" fmla="*/ 1809750 h 1819275"/>
              <a:gd name="T6" fmla="*/ 1510142 w 6696075"/>
              <a:gd name="T7" fmla="*/ 1819275 h 1819275"/>
              <a:gd name="T8" fmla="*/ 0 w 6696075"/>
              <a:gd name="T9" fmla="*/ 0 h 18192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6075" h="1819275">
                <a:moveTo>
                  <a:pt x="0" y="0"/>
                </a:moveTo>
                <a:lnTo>
                  <a:pt x="6696075" y="19050"/>
                </a:lnTo>
                <a:lnTo>
                  <a:pt x="6696075" y="1809750"/>
                </a:lnTo>
                <a:lnTo>
                  <a:pt x="1122277" y="1819275"/>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9397" name="矩形 9"/>
          <p:cNvSpPr>
            <a:spLocks noChangeArrowheads="1"/>
          </p:cNvSpPr>
          <p:nvPr/>
        </p:nvSpPr>
        <p:spPr bwMode="auto">
          <a:xfrm>
            <a:off x="12020550" y="2297113"/>
            <a:ext cx="171450" cy="18002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398" name="等腰三角形 11"/>
          <p:cNvSpPr/>
          <p:nvPr/>
        </p:nvSpPr>
        <p:spPr bwMode="auto">
          <a:xfrm>
            <a:off x="5895975" y="2297113"/>
            <a:ext cx="5895975" cy="1800225"/>
          </a:xfrm>
          <a:custGeom>
            <a:avLst/>
            <a:gdLst>
              <a:gd name="T0" fmla="*/ 0 w 5895976"/>
              <a:gd name="T1" fmla="*/ 1800225 h 1800225"/>
              <a:gd name="T2" fmla="*/ 3586166 w 5895976"/>
              <a:gd name="T3" fmla="*/ 0 h 1800225"/>
              <a:gd name="T4" fmla="*/ 5895971 w 5895976"/>
              <a:gd name="T5" fmla="*/ 1800225 h 1800225"/>
              <a:gd name="T6" fmla="*/ 0 w 5895976"/>
              <a:gd name="T7" fmla="*/ 1800225 h 1800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95976" h="1800225">
                <a:moveTo>
                  <a:pt x="0" y="1800225"/>
                </a:moveTo>
                <a:lnTo>
                  <a:pt x="3586171" y="0"/>
                </a:lnTo>
                <a:lnTo>
                  <a:pt x="5895976" y="1800225"/>
                </a:lnTo>
                <a:lnTo>
                  <a:pt x="0" y="1800225"/>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9399" name="矩形 14"/>
          <p:cNvSpPr>
            <a:spLocks noChangeArrowheads="1"/>
          </p:cNvSpPr>
          <p:nvPr/>
        </p:nvSpPr>
        <p:spPr bwMode="auto">
          <a:xfrm>
            <a:off x="0" y="6448425"/>
            <a:ext cx="1219200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0" name="矩形 17"/>
          <p:cNvSpPr>
            <a:spLocks noChangeArrowheads="1"/>
          </p:cNvSpPr>
          <p:nvPr/>
        </p:nvSpPr>
        <p:spPr bwMode="auto">
          <a:xfrm>
            <a:off x="9271000" y="6448425"/>
            <a:ext cx="2921000" cy="422275"/>
          </a:xfrm>
          <a:prstGeom prst="rect">
            <a:avLst/>
          </a:prstGeom>
          <a:solidFill>
            <a:srgbClr val="77737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1" name="直角三角形 15"/>
          <p:cNvSpPr>
            <a:spLocks noChangeArrowheads="1"/>
          </p:cNvSpPr>
          <p:nvPr/>
        </p:nvSpPr>
        <p:spPr bwMode="auto">
          <a:xfrm rot="-2482782">
            <a:off x="9013825" y="6180138"/>
            <a:ext cx="622300" cy="544512"/>
          </a:xfrm>
          <a:prstGeom prst="rtTriangle">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59402" name="组合 23"/>
          <p:cNvGrpSpPr/>
          <p:nvPr/>
        </p:nvGrpSpPr>
        <p:grpSpPr bwMode="auto">
          <a:xfrm>
            <a:off x="5705475" y="2776538"/>
            <a:ext cx="885825" cy="887412"/>
            <a:chOff x="0" y="0"/>
            <a:chExt cx="1236662" cy="1236662"/>
          </a:xfrm>
        </p:grpSpPr>
        <p:pic>
          <p:nvPicPr>
            <p:cNvPr id="59406" name="组合 2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26" y="343571"/>
              <a:ext cx="756779" cy="47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7" name="椭圆 22"/>
            <p:cNvSpPr>
              <a:spLocks noChangeArrowheads="1"/>
            </p:cNvSpPr>
            <p:nvPr/>
          </p:nvSpPr>
          <p:spPr bwMode="auto">
            <a:xfrm>
              <a:off x="0" y="0"/>
              <a:ext cx="1236662" cy="1236662"/>
            </a:xfrm>
            <a:prstGeom prst="ellipse">
              <a:avLst/>
            </a:prstGeom>
            <a:noFill/>
            <a:ln w="5715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9403" name="文本框 24"/>
          <p:cNvSpPr txBox="1">
            <a:spLocks noChangeArrowheads="1"/>
          </p:cNvSpPr>
          <p:nvPr/>
        </p:nvSpPr>
        <p:spPr bwMode="auto">
          <a:xfrm>
            <a:off x="7389345" y="2607581"/>
            <a:ext cx="304437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4800" b="1" dirty="0">
                <a:solidFill>
                  <a:schemeClr val="bg1"/>
                </a:solidFill>
                <a:latin typeface="微软雅黑" panose="020B0503020204020204" pitchFamily="34" charset="-122"/>
                <a:ea typeface="微软雅黑" panose="020B0503020204020204" pitchFamily="34" charset="-122"/>
              </a:rPr>
              <a:t>    谢    谢！</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59404" name="矩形 25"/>
          <p:cNvSpPr>
            <a:spLocks noChangeArrowheads="1"/>
          </p:cNvSpPr>
          <p:nvPr/>
        </p:nvSpPr>
        <p:spPr bwMode="auto">
          <a:xfrm>
            <a:off x="8402637" y="3527338"/>
            <a:ext cx="18446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en-US" altLang="zh-CN" sz="2000" b="1" dirty="0">
                <a:solidFill>
                  <a:schemeClr val="bg1"/>
                </a:solidFill>
                <a:latin typeface="Arial" panose="020B0604020202020204" pitchFamily="34" charset="0"/>
              </a:rPr>
              <a:t>Thank   You</a:t>
            </a:r>
            <a:endParaRPr lang="zh-CN" altLang="en-US" sz="2000" b="1" dirty="0">
              <a:solidFill>
                <a:schemeClr val="bg1"/>
              </a:solidFill>
            </a:endParaRPr>
          </a:p>
        </p:txBody>
      </p:sp>
      <p:pic>
        <p:nvPicPr>
          <p:cNvPr id="59405" name="图片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63" y="1849438"/>
            <a:ext cx="46259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200">
        <p14:flip dir="r"/>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98230" y="5205487"/>
            <a:ext cx="11782971" cy="6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8" name="图片 7"/>
          <p:cNvPicPr>
            <a:picLocks noChangeAspect="1"/>
          </p:cNvPicPr>
          <p:nvPr/>
        </p:nvPicPr>
        <p:blipFill>
          <a:blip r:embed="rId1"/>
          <a:stretch>
            <a:fillRect/>
          </a:stretch>
        </p:blipFill>
        <p:spPr>
          <a:xfrm>
            <a:off x="288758" y="1156975"/>
            <a:ext cx="9996404" cy="4810688"/>
          </a:xfrm>
          <a:prstGeom prst="rect">
            <a:avLst/>
          </a:prstGeom>
        </p:spPr>
      </p:pic>
    </p:spTree>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56796" y="870491"/>
            <a:ext cx="3480440" cy="584775"/>
          </a:xfrm>
          <a:prstGeom prst="rect">
            <a:avLst/>
          </a:prstGeom>
        </p:spPr>
        <p:txBody>
          <a:bodyPr wrap="none">
            <a:spAutoFit/>
          </a:bodyPr>
          <a:lstStyle/>
          <a:p>
            <a:pPr lvl="0"/>
            <a:r>
              <a:rPr lang="zh-CN" altLang="en-US" sz="3200" b="1" dirty="0" smtClean="0">
                <a:solidFill>
                  <a:srgbClr val="BA2326"/>
                </a:solidFill>
                <a:latin typeface="楷体" panose="02010609060101010101" pitchFamily="49" charset="-122"/>
                <a:ea typeface="楷体" panose="02010609060101010101" pitchFamily="49" charset="-122"/>
              </a:rPr>
              <a:t>数据对象间相似度</a:t>
            </a:r>
            <a:endParaRPr lang="en-US" altLang="zh-CN" sz="3200" b="1" dirty="0">
              <a:solidFill>
                <a:srgbClr val="BA2326"/>
              </a:solidFill>
              <a:latin typeface="楷体" panose="02010609060101010101" pitchFamily="49" charset="-122"/>
              <a:ea typeface="楷体" panose="02010609060101010101" pitchFamily="49" charset="-122"/>
            </a:endParaRPr>
          </a:p>
        </p:txBody>
      </p:sp>
      <p:sp>
        <p:nvSpPr>
          <p:cNvPr id="6" name="文本框 5"/>
          <p:cNvSpPr txBox="1"/>
          <p:nvPr/>
        </p:nvSpPr>
        <p:spPr>
          <a:xfrm>
            <a:off x="450574" y="1434539"/>
            <a:ext cx="3193774" cy="461665"/>
          </a:xfrm>
          <a:prstGeom prst="rect">
            <a:avLst/>
          </a:prstGeom>
          <a:noFill/>
        </p:spPr>
        <p:txBody>
          <a:bodyPr wrap="square" rtlCol="0">
            <a:spAutoFit/>
          </a:bodyPr>
          <a:lstStyle/>
          <a:p>
            <a:r>
              <a:rPr lang="en-US" altLang="zh-CN" sz="2400" b="1" dirty="0" smtClean="0">
                <a:latin typeface="楷体" panose="02010609060101010101" pitchFamily="49" charset="-122"/>
                <a:ea typeface="楷体" panose="02010609060101010101" pitchFamily="49" charset="-122"/>
              </a:rPr>
              <a:t>2</a:t>
            </a:r>
            <a:r>
              <a:rPr lang="zh-CN" altLang="en-US" sz="2400" b="1" dirty="0" smtClean="0">
                <a:latin typeface="楷体" panose="02010609060101010101" pitchFamily="49" charset="-122"/>
                <a:ea typeface="楷体" panose="02010609060101010101" pitchFamily="49" charset="-122"/>
              </a:rPr>
              <a:t>、马氏距离</a:t>
            </a:r>
            <a:endParaRPr lang="zh-CN" altLang="en-US" sz="2400" b="1" dirty="0">
              <a:latin typeface="楷体" panose="02010609060101010101" pitchFamily="49" charset="-122"/>
              <a:ea typeface="楷体" panose="02010609060101010101" pitchFamily="49" charset="-122"/>
            </a:endParaRPr>
          </a:p>
        </p:txBody>
      </p:sp>
      <p:pic>
        <p:nvPicPr>
          <p:cNvPr id="8" name="图片 7"/>
          <p:cNvPicPr>
            <a:picLocks noChangeAspect="1"/>
          </p:cNvPicPr>
          <p:nvPr/>
        </p:nvPicPr>
        <p:blipFill>
          <a:blip r:embed="rId1"/>
          <a:stretch>
            <a:fillRect/>
          </a:stretch>
        </p:blipFill>
        <p:spPr>
          <a:xfrm>
            <a:off x="201323" y="2104751"/>
            <a:ext cx="11396230" cy="3798744"/>
          </a:xfrm>
          <a:prstGeom prst="rect">
            <a:avLst/>
          </a:prstGeom>
        </p:spPr>
      </p:pic>
    </p:spTree>
  </p:cSld>
  <p:clrMapOvr>
    <a:masterClrMapping/>
  </p:clrMapOvr>
  <p:transition spd="slow">
    <p:push/>
  </p:transition>
  <p:timing>
    <p:tnLst>
      <p:par>
        <p:cTn id="1" dur="indefinite" restart="never" nodeType="tmRoot"/>
      </p:par>
    </p:tnLst>
  </p:timing>
</p:sld>
</file>

<file path=ppt/tags/tag1.xml><?xml version="1.0" encoding="utf-8"?>
<p:tagLst xmlns:p="http://schemas.openxmlformats.org/presentationml/2006/main">
  <p:tag name="COMMONDATA" val="eyJoZGlkIjoiYTlhMDIzYmY2Yzc5OGU0MThmNDExNGY3MTEyMWY1OWEifQ=="/>
</p:tagLst>
</file>

<file path=ppt/theme/theme1.xml><?xml version="1.0" encoding="utf-8"?>
<a:theme xmlns:a="http://schemas.openxmlformats.org/drawingml/2006/main" name="Office 主题">
  <a:themeElements>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0</TotalTime>
  <Words>8277</Words>
  <Application>WPS 演示</Application>
  <PresentationFormat>宽屏</PresentationFormat>
  <Paragraphs>355</Paragraphs>
  <Slides>75</Slides>
  <Notes>2</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75</vt:i4>
      </vt:variant>
    </vt:vector>
  </HeadingPairs>
  <TitlesOfParts>
    <vt:vector size="87" baseType="lpstr">
      <vt:lpstr>Arial</vt:lpstr>
      <vt:lpstr>宋体</vt:lpstr>
      <vt:lpstr>Wingdings</vt:lpstr>
      <vt:lpstr>Calibri</vt:lpstr>
      <vt:lpstr>Calibri Light</vt:lpstr>
      <vt:lpstr>楷体</vt:lpstr>
      <vt:lpstr>微软雅黑</vt:lpstr>
      <vt:lpstr>Times New Roman</vt:lpstr>
      <vt:lpstr>Roboto</vt:lpstr>
      <vt:lpstr>Arial Unicode MS</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互联网+时代：变革与创新</dc:title>
  <dc:creator>方匡南</dc:creator>
  <cp:lastModifiedBy>yan</cp:lastModifiedBy>
  <cp:revision>314</cp:revision>
  <dcterms:created xsi:type="dcterms:W3CDTF">2015-07-17T02:38:00Z</dcterms:created>
  <dcterms:modified xsi:type="dcterms:W3CDTF">2023-02-19T14:43:47Z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2052-11.1.0.13012</vt:lpwstr>
  </property>
  <property fmtid="{D5CDD505-2E9C-101B-9397-08002B2CF9AE}" pid="3" name="ICV">
    <vt:lpwstr>FAD668F7CFF84E878C856CEC72AFE4CA</vt:lpwstr>
  </property>
</Properties>
</file>